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1173" r:id="rId4"/>
    <p:sldId id="267" r:id="rId5"/>
    <p:sldId id="268" r:id="rId6"/>
    <p:sldId id="261" r:id="rId7"/>
    <p:sldId id="269" r:id="rId8"/>
    <p:sldId id="1168" r:id="rId9"/>
    <p:sldId id="1169" r:id="rId10"/>
    <p:sldId id="1170" r:id="rId11"/>
    <p:sldId id="1171" r:id="rId12"/>
    <p:sldId id="1174" r:id="rId13"/>
    <p:sldId id="260" r:id="rId14"/>
    <p:sldId id="1172"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iole Nacia" initials="BN" lastIdx="1" clrIdx="0">
    <p:extLst>
      <p:ext uri="{19B8F6BF-5375-455C-9EA6-DF929625EA0E}">
        <p15:presenceInfo xmlns:p15="http://schemas.microsoft.com/office/powerpoint/2012/main" userId="c1860db5b7af7d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34A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7" d="100"/>
          <a:sy n="77" d="100"/>
        </p:scale>
        <p:origin x="156" y="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F8F808-CE66-4705-BE9E-2EB9B64FAB68}" type="doc">
      <dgm:prSet loTypeId="urn:microsoft.com/office/officeart/2005/8/layout/hProcess9" loCatId="process" qsTypeId="urn:microsoft.com/office/officeart/2005/8/quickstyle/simple1" qsCatId="simple" csTypeId="urn:microsoft.com/office/officeart/2005/8/colors/accent1_2" csCatId="accent1" phldr="1"/>
      <dgm:spPr/>
    </dgm:pt>
    <dgm:pt modelId="{A246F012-DDAD-401A-82FD-25C0A4C560E3}">
      <dgm:prSet phldrT="[Texto]"/>
      <dgm:spPr/>
      <dgm:t>
        <a:bodyPr/>
        <a:lstStyle/>
        <a:p>
          <a:r>
            <a:rPr lang="pt-PT" dirty="0" err="1">
              <a:latin typeface="Arial" panose="020B0604020202020204" pitchFamily="34" charset="0"/>
              <a:cs typeface="Arial" panose="020B0604020202020204" pitchFamily="34" charset="0"/>
            </a:rPr>
            <a:t>Mobilisation</a:t>
          </a:r>
          <a:endParaRPr lang="pt-PT" dirty="0">
            <a:latin typeface="Arial" panose="020B0604020202020204" pitchFamily="34" charset="0"/>
            <a:cs typeface="Arial" panose="020B0604020202020204" pitchFamily="34" charset="0"/>
          </a:endParaRPr>
        </a:p>
      </dgm:t>
    </dgm:pt>
    <dgm:pt modelId="{6D8BEEB4-7D15-480A-952B-F085491669A9}" type="parTrans" cxnId="{3D30F05F-A150-4D3A-9350-B65147C8568B}">
      <dgm:prSet/>
      <dgm:spPr/>
      <dgm:t>
        <a:bodyPr/>
        <a:lstStyle/>
        <a:p>
          <a:endParaRPr lang="pt-PT"/>
        </a:p>
      </dgm:t>
    </dgm:pt>
    <dgm:pt modelId="{C775D861-B529-4CCC-8D14-767038E8F398}" type="sibTrans" cxnId="{3D30F05F-A150-4D3A-9350-B65147C8568B}">
      <dgm:prSet/>
      <dgm:spPr/>
      <dgm:t>
        <a:bodyPr/>
        <a:lstStyle/>
        <a:p>
          <a:endParaRPr lang="pt-PT"/>
        </a:p>
      </dgm:t>
    </dgm:pt>
    <dgm:pt modelId="{B61CD4DE-5303-40A2-B5DC-918E5B9FBC33}">
      <dgm:prSet phldrT="[Texto]"/>
      <dgm:spPr/>
      <dgm:t>
        <a:bodyPr/>
        <a:lstStyle/>
        <a:p>
          <a:r>
            <a:rPr lang="pt-PT" dirty="0" err="1">
              <a:latin typeface="Arial" panose="020B0604020202020204" pitchFamily="34" charset="0"/>
              <a:cs typeface="Arial" panose="020B0604020202020204" pitchFamily="34" charset="0"/>
            </a:rPr>
            <a:t>Identification</a:t>
          </a:r>
          <a:r>
            <a:rPr lang="pt-PT" dirty="0">
              <a:latin typeface="Arial" panose="020B0604020202020204" pitchFamily="34" charset="0"/>
              <a:cs typeface="Arial" panose="020B0604020202020204" pitchFamily="34" charset="0"/>
            </a:rPr>
            <a:t> </a:t>
          </a:r>
        </a:p>
      </dgm:t>
    </dgm:pt>
    <dgm:pt modelId="{018DA0E3-DEED-4225-9C81-4B4E1ED5D31A}" type="parTrans" cxnId="{CF4D4213-C2B6-42B4-8188-C40806591446}">
      <dgm:prSet/>
      <dgm:spPr/>
      <dgm:t>
        <a:bodyPr/>
        <a:lstStyle/>
        <a:p>
          <a:endParaRPr lang="pt-PT"/>
        </a:p>
      </dgm:t>
    </dgm:pt>
    <dgm:pt modelId="{0B09258D-E7C5-4168-AE21-8CCC4BF4CA94}" type="sibTrans" cxnId="{CF4D4213-C2B6-42B4-8188-C40806591446}">
      <dgm:prSet/>
      <dgm:spPr/>
      <dgm:t>
        <a:bodyPr/>
        <a:lstStyle/>
        <a:p>
          <a:endParaRPr lang="pt-PT"/>
        </a:p>
      </dgm:t>
    </dgm:pt>
    <dgm:pt modelId="{26EA6825-6DEE-472A-A621-D66119BC7E02}">
      <dgm:prSet phldrT="[Texto]"/>
      <dgm:spPr/>
      <dgm:t>
        <a:bodyPr/>
        <a:lstStyle/>
        <a:p>
          <a:r>
            <a:rPr lang="pt-PT" dirty="0" err="1">
              <a:latin typeface="Arial" panose="020B0604020202020204" pitchFamily="34" charset="0"/>
              <a:cs typeface="Arial" panose="020B0604020202020204" pitchFamily="34" charset="0"/>
            </a:rPr>
            <a:t>Planification</a:t>
          </a:r>
          <a:endParaRPr lang="pt-PT" dirty="0">
            <a:latin typeface="Arial" panose="020B0604020202020204" pitchFamily="34" charset="0"/>
            <a:cs typeface="Arial" panose="020B0604020202020204" pitchFamily="34" charset="0"/>
          </a:endParaRPr>
        </a:p>
      </dgm:t>
    </dgm:pt>
    <dgm:pt modelId="{AFE2ECDE-5BB3-4A6C-902C-52547A5DED5D}" type="parTrans" cxnId="{644653FF-AEE3-4903-92C4-DEC5A5BF023D}">
      <dgm:prSet/>
      <dgm:spPr/>
      <dgm:t>
        <a:bodyPr/>
        <a:lstStyle/>
        <a:p>
          <a:endParaRPr lang="pt-PT"/>
        </a:p>
      </dgm:t>
    </dgm:pt>
    <dgm:pt modelId="{DCF293C6-A276-4DE7-B02F-CBCC3A1944F5}" type="sibTrans" cxnId="{644653FF-AEE3-4903-92C4-DEC5A5BF023D}">
      <dgm:prSet/>
      <dgm:spPr/>
      <dgm:t>
        <a:bodyPr/>
        <a:lstStyle/>
        <a:p>
          <a:endParaRPr lang="pt-PT"/>
        </a:p>
      </dgm:t>
    </dgm:pt>
    <dgm:pt modelId="{6E44CDDF-2232-4C86-97F0-68D67155C56B}">
      <dgm:prSet phldrT="[Texto]"/>
      <dgm:spPr/>
      <dgm:t>
        <a:bodyPr/>
        <a:lstStyle/>
        <a:p>
          <a:r>
            <a:rPr lang="pt-PT" dirty="0">
              <a:latin typeface="Arial" panose="020B0604020202020204" pitchFamily="34" charset="0"/>
              <a:cs typeface="Arial" panose="020B0604020202020204" pitchFamily="34" charset="0"/>
            </a:rPr>
            <a:t>Mise </a:t>
          </a:r>
          <a:r>
            <a:rPr lang="pt-PT" dirty="0" err="1">
              <a:latin typeface="Arial" panose="020B0604020202020204" pitchFamily="34" charset="0"/>
              <a:cs typeface="Arial" panose="020B0604020202020204" pitchFamily="34" charset="0"/>
            </a:rPr>
            <a:t>en</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oeuvre</a:t>
          </a:r>
          <a:endParaRPr lang="pt-PT" dirty="0">
            <a:latin typeface="Arial" panose="020B0604020202020204" pitchFamily="34" charset="0"/>
            <a:cs typeface="Arial" panose="020B0604020202020204" pitchFamily="34" charset="0"/>
          </a:endParaRPr>
        </a:p>
      </dgm:t>
    </dgm:pt>
    <dgm:pt modelId="{2F10F6F5-A065-4155-8B7D-C8B85468D517}" type="parTrans" cxnId="{1FD0F805-CF66-43A6-8F54-C58D4C9C9A87}">
      <dgm:prSet/>
      <dgm:spPr/>
      <dgm:t>
        <a:bodyPr/>
        <a:lstStyle/>
        <a:p>
          <a:endParaRPr lang="fr-CA"/>
        </a:p>
      </dgm:t>
    </dgm:pt>
    <dgm:pt modelId="{89D18D47-E3D8-4A71-B7E8-EFAC48CE1F22}" type="sibTrans" cxnId="{1FD0F805-CF66-43A6-8F54-C58D4C9C9A87}">
      <dgm:prSet/>
      <dgm:spPr/>
      <dgm:t>
        <a:bodyPr/>
        <a:lstStyle/>
        <a:p>
          <a:endParaRPr lang="fr-CA"/>
        </a:p>
      </dgm:t>
    </dgm:pt>
    <dgm:pt modelId="{732C13C5-7050-4AA5-B4A9-899FC56DF657}">
      <dgm:prSet phldrT="[Texto]"/>
      <dgm:spPr/>
      <dgm:t>
        <a:bodyPr/>
        <a:lstStyle/>
        <a:p>
          <a:r>
            <a:rPr lang="pt-PT" dirty="0" err="1">
              <a:latin typeface="Arial" panose="020B0604020202020204" pitchFamily="34" charset="0"/>
              <a:cs typeface="Arial" panose="020B0604020202020204" pitchFamily="34" charset="0"/>
            </a:rPr>
            <a:t>Suivi</a:t>
          </a:r>
          <a:endParaRPr lang="pt-PT" dirty="0">
            <a:latin typeface="Arial" panose="020B0604020202020204" pitchFamily="34" charset="0"/>
            <a:cs typeface="Arial" panose="020B0604020202020204" pitchFamily="34" charset="0"/>
          </a:endParaRPr>
        </a:p>
      </dgm:t>
    </dgm:pt>
    <dgm:pt modelId="{48D2425D-20E5-4C80-B7CE-351CBCD2DE7D}" type="parTrans" cxnId="{AF350ADA-B747-4032-80DF-6DBA6030D0E1}">
      <dgm:prSet/>
      <dgm:spPr/>
      <dgm:t>
        <a:bodyPr/>
        <a:lstStyle/>
        <a:p>
          <a:endParaRPr lang="fr-CA"/>
        </a:p>
      </dgm:t>
    </dgm:pt>
    <dgm:pt modelId="{32B49AF7-6E6C-4D86-A8E8-EF3946F64A7A}" type="sibTrans" cxnId="{AF350ADA-B747-4032-80DF-6DBA6030D0E1}">
      <dgm:prSet/>
      <dgm:spPr/>
      <dgm:t>
        <a:bodyPr/>
        <a:lstStyle/>
        <a:p>
          <a:endParaRPr lang="fr-CA"/>
        </a:p>
      </dgm:t>
    </dgm:pt>
    <dgm:pt modelId="{0D157EC4-6243-4E82-93BC-49CC1968B9C5}">
      <dgm:prSet phldrT="[Texto]"/>
      <dgm:spPr/>
      <dgm:t>
        <a:bodyPr/>
        <a:lstStyle/>
        <a:p>
          <a:r>
            <a:rPr lang="pt-PT" dirty="0" err="1">
              <a:latin typeface="Arial" panose="020B0604020202020204" pitchFamily="34" charset="0"/>
              <a:cs typeface="Arial" panose="020B0604020202020204" pitchFamily="34" charset="0"/>
            </a:rPr>
            <a:t>Gestion</a:t>
          </a:r>
          <a:endParaRPr lang="pt-PT" dirty="0">
            <a:latin typeface="Arial" panose="020B0604020202020204" pitchFamily="34" charset="0"/>
            <a:cs typeface="Arial" panose="020B0604020202020204" pitchFamily="34" charset="0"/>
          </a:endParaRPr>
        </a:p>
      </dgm:t>
    </dgm:pt>
    <dgm:pt modelId="{C3C909A7-15F6-47C4-9EB6-FD3B27B36733}" type="parTrans" cxnId="{CD52E5D4-3E9F-49BD-80A7-3B50CDA90659}">
      <dgm:prSet/>
      <dgm:spPr/>
      <dgm:t>
        <a:bodyPr/>
        <a:lstStyle/>
        <a:p>
          <a:endParaRPr lang="fr-CA"/>
        </a:p>
      </dgm:t>
    </dgm:pt>
    <dgm:pt modelId="{833029CC-6844-45A9-A8F1-CB051E04A5D0}" type="sibTrans" cxnId="{CD52E5D4-3E9F-49BD-80A7-3B50CDA90659}">
      <dgm:prSet/>
      <dgm:spPr/>
      <dgm:t>
        <a:bodyPr/>
        <a:lstStyle/>
        <a:p>
          <a:endParaRPr lang="fr-CA"/>
        </a:p>
      </dgm:t>
    </dgm:pt>
    <dgm:pt modelId="{DFF40450-ECEF-4CE7-89FC-7D06238DC681}" type="pres">
      <dgm:prSet presAssocID="{15F8F808-CE66-4705-BE9E-2EB9B64FAB68}" presName="CompostProcess" presStyleCnt="0">
        <dgm:presLayoutVars>
          <dgm:dir/>
          <dgm:resizeHandles val="exact"/>
        </dgm:presLayoutVars>
      </dgm:prSet>
      <dgm:spPr/>
    </dgm:pt>
    <dgm:pt modelId="{E89E87E4-9598-418F-8ED1-75757F732D11}" type="pres">
      <dgm:prSet presAssocID="{15F8F808-CE66-4705-BE9E-2EB9B64FAB68}" presName="arrow" presStyleLbl="bgShp" presStyleIdx="0" presStyleCnt="1" custScaleX="117647" custLinFactNeighborX="141"/>
      <dgm:spPr/>
    </dgm:pt>
    <dgm:pt modelId="{BF429BC8-C85A-46B9-9426-76CB8A32BA08}" type="pres">
      <dgm:prSet presAssocID="{15F8F808-CE66-4705-BE9E-2EB9B64FAB68}" presName="linearProcess" presStyleCnt="0"/>
      <dgm:spPr/>
    </dgm:pt>
    <dgm:pt modelId="{9CA72653-B5A2-4579-A66B-D3A0B14B660B}" type="pres">
      <dgm:prSet presAssocID="{A246F012-DDAD-401A-82FD-25C0A4C560E3}" presName="textNode" presStyleLbl="node1" presStyleIdx="0" presStyleCnt="6">
        <dgm:presLayoutVars>
          <dgm:bulletEnabled val="1"/>
        </dgm:presLayoutVars>
      </dgm:prSet>
      <dgm:spPr/>
    </dgm:pt>
    <dgm:pt modelId="{CC53332F-E946-4CE8-8D41-EC62D1B6A05E}" type="pres">
      <dgm:prSet presAssocID="{C775D861-B529-4CCC-8D14-767038E8F398}" presName="sibTrans" presStyleCnt="0"/>
      <dgm:spPr/>
    </dgm:pt>
    <dgm:pt modelId="{D5F80E2E-F065-4A42-AE5F-27B630E22F7A}" type="pres">
      <dgm:prSet presAssocID="{26EA6825-6DEE-472A-A621-D66119BC7E02}" presName="textNode" presStyleLbl="node1" presStyleIdx="1" presStyleCnt="6" custLinFactX="97739" custLinFactNeighborX="100000" custLinFactNeighborY="1381">
        <dgm:presLayoutVars>
          <dgm:bulletEnabled val="1"/>
        </dgm:presLayoutVars>
      </dgm:prSet>
      <dgm:spPr/>
    </dgm:pt>
    <dgm:pt modelId="{B730CC40-A7FB-45F0-B972-3CD379C665D6}" type="pres">
      <dgm:prSet presAssocID="{DCF293C6-A276-4DE7-B02F-CBCC3A1944F5}" presName="sibTrans" presStyleCnt="0"/>
      <dgm:spPr/>
    </dgm:pt>
    <dgm:pt modelId="{1FF45F9A-C080-4CF2-AAE4-231F8464E3A2}" type="pres">
      <dgm:prSet presAssocID="{B61CD4DE-5303-40A2-B5DC-918E5B9FBC33}" presName="textNode" presStyleLbl="node1" presStyleIdx="2" presStyleCnt="6" custLinFactX="-100000" custLinFactNeighborX="-105097" custLinFactNeighborY="2989">
        <dgm:presLayoutVars>
          <dgm:bulletEnabled val="1"/>
        </dgm:presLayoutVars>
      </dgm:prSet>
      <dgm:spPr/>
    </dgm:pt>
    <dgm:pt modelId="{36810A4D-CD6F-4502-AC08-20443D3F53DB}" type="pres">
      <dgm:prSet presAssocID="{0B09258D-E7C5-4168-AE21-8CCC4BF4CA94}" presName="sibTrans" presStyleCnt="0"/>
      <dgm:spPr/>
    </dgm:pt>
    <dgm:pt modelId="{6822AF23-73B3-4EBE-A557-65354AE1D426}" type="pres">
      <dgm:prSet presAssocID="{6E44CDDF-2232-4C86-97F0-68D67155C56B}" presName="textNode" presStyleLbl="node1" presStyleIdx="3" presStyleCnt="6" custLinFactNeighborX="-38619">
        <dgm:presLayoutVars>
          <dgm:bulletEnabled val="1"/>
        </dgm:presLayoutVars>
      </dgm:prSet>
      <dgm:spPr/>
    </dgm:pt>
    <dgm:pt modelId="{0C1702E1-043A-4224-BF50-25F4AACA7DE0}" type="pres">
      <dgm:prSet presAssocID="{89D18D47-E3D8-4A71-B7E8-EFAC48CE1F22}" presName="sibTrans" presStyleCnt="0"/>
      <dgm:spPr/>
    </dgm:pt>
    <dgm:pt modelId="{A895C829-46CB-402E-8E9E-10E623C8CFDD}" type="pres">
      <dgm:prSet presAssocID="{732C13C5-7050-4AA5-B4A9-899FC56DF657}" presName="textNode" presStyleLbl="node1" presStyleIdx="4" presStyleCnt="6" custLinFactNeighborX="-47201">
        <dgm:presLayoutVars>
          <dgm:bulletEnabled val="1"/>
        </dgm:presLayoutVars>
      </dgm:prSet>
      <dgm:spPr/>
    </dgm:pt>
    <dgm:pt modelId="{88DCD40F-C98E-43DB-AC8B-37A1DF58FFD4}" type="pres">
      <dgm:prSet presAssocID="{32B49AF7-6E6C-4D86-A8E8-EF3946F64A7A}" presName="sibTrans" presStyleCnt="0"/>
      <dgm:spPr/>
    </dgm:pt>
    <dgm:pt modelId="{8F040F2E-BC47-4DF4-926B-22549D8C8D50}" type="pres">
      <dgm:prSet presAssocID="{0D157EC4-6243-4E82-93BC-49CC1968B9C5}" presName="textNode" presStyleLbl="node1" presStyleIdx="5" presStyleCnt="6" custLinFactNeighborX="-64365">
        <dgm:presLayoutVars>
          <dgm:bulletEnabled val="1"/>
        </dgm:presLayoutVars>
      </dgm:prSet>
      <dgm:spPr/>
    </dgm:pt>
  </dgm:ptLst>
  <dgm:cxnLst>
    <dgm:cxn modelId="{1FD0F805-CF66-43A6-8F54-C58D4C9C9A87}" srcId="{15F8F808-CE66-4705-BE9E-2EB9B64FAB68}" destId="{6E44CDDF-2232-4C86-97F0-68D67155C56B}" srcOrd="3" destOrd="0" parTransId="{2F10F6F5-A065-4155-8B7D-C8B85468D517}" sibTransId="{89D18D47-E3D8-4A71-B7E8-EFAC48CE1F22}"/>
    <dgm:cxn modelId="{CF4D4213-C2B6-42B4-8188-C40806591446}" srcId="{15F8F808-CE66-4705-BE9E-2EB9B64FAB68}" destId="{B61CD4DE-5303-40A2-B5DC-918E5B9FBC33}" srcOrd="2" destOrd="0" parTransId="{018DA0E3-DEED-4225-9C81-4B4E1ED5D31A}" sibTransId="{0B09258D-E7C5-4168-AE21-8CCC4BF4CA94}"/>
    <dgm:cxn modelId="{55C45714-0A7B-49D0-830D-2EA79B43DB3F}" type="presOf" srcId="{15F8F808-CE66-4705-BE9E-2EB9B64FAB68}" destId="{DFF40450-ECEF-4CE7-89FC-7D06238DC681}" srcOrd="0" destOrd="0" presId="urn:microsoft.com/office/officeart/2005/8/layout/hProcess9"/>
    <dgm:cxn modelId="{AAE62C15-EDA7-40B6-A190-B95CE854FBE5}" type="presOf" srcId="{A246F012-DDAD-401A-82FD-25C0A4C560E3}" destId="{9CA72653-B5A2-4579-A66B-D3A0B14B660B}" srcOrd="0" destOrd="0" presId="urn:microsoft.com/office/officeart/2005/8/layout/hProcess9"/>
    <dgm:cxn modelId="{2C4AFA39-2E7A-409A-9F14-B7038965696E}" type="presOf" srcId="{0D157EC4-6243-4E82-93BC-49CC1968B9C5}" destId="{8F040F2E-BC47-4DF4-926B-22549D8C8D50}" srcOrd="0" destOrd="0" presId="urn:microsoft.com/office/officeart/2005/8/layout/hProcess9"/>
    <dgm:cxn modelId="{3D30F05F-A150-4D3A-9350-B65147C8568B}" srcId="{15F8F808-CE66-4705-BE9E-2EB9B64FAB68}" destId="{A246F012-DDAD-401A-82FD-25C0A4C560E3}" srcOrd="0" destOrd="0" parTransId="{6D8BEEB4-7D15-480A-952B-F085491669A9}" sibTransId="{C775D861-B529-4CCC-8D14-767038E8F398}"/>
    <dgm:cxn modelId="{033C2592-9F2E-42C9-B1D8-960E601A5FF8}" type="presOf" srcId="{B61CD4DE-5303-40A2-B5DC-918E5B9FBC33}" destId="{1FF45F9A-C080-4CF2-AAE4-231F8464E3A2}" srcOrd="0" destOrd="0" presId="urn:microsoft.com/office/officeart/2005/8/layout/hProcess9"/>
    <dgm:cxn modelId="{F576FBA3-37ED-45CD-90FA-3A739B35B2EE}" type="presOf" srcId="{6E44CDDF-2232-4C86-97F0-68D67155C56B}" destId="{6822AF23-73B3-4EBE-A557-65354AE1D426}" srcOrd="0" destOrd="0" presId="urn:microsoft.com/office/officeart/2005/8/layout/hProcess9"/>
    <dgm:cxn modelId="{4DF8EFB4-BEC5-4F4D-9777-ED1301C82A33}" type="presOf" srcId="{26EA6825-6DEE-472A-A621-D66119BC7E02}" destId="{D5F80E2E-F065-4A42-AE5F-27B630E22F7A}" srcOrd="0" destOrd="0" presId="urn:microsoft.com/office/officeart/2005/8/layout/hProcess9"/>
    <dgm:cxn modelId="{CD52E5D4-3E9F-49BD-80A7-3B50CDA90659}" srcId="{15F8F808-CE66-4705-BE9E-2EB9B64FAB68}" destId="{0D157EC4-6243-4E82-93BC-49CC1968B9C5}" srcOrd="5" destOrd="0" parTransId="{C3C909A7-15F6-47C4-9EB6-FD3B27B36733}" sibTransId="{833029CC-6844-45A9-A8F1-CB051E04A5D0}"/>
    <dgm:cxn modelId="{AF350ADA-B747-4032-80DF-6DBA6030D0E1}" srcId="{15F8F808-CE66-4705-BE9E-2EB9B64FAB68}" destId="{732C13C5-7050-4AA5-B4A9-899FC56DF657}" srcOrd="4" destOrd="0" parTransId="{48D2425D-20E5-4C80-B7CE-351CBCD2DE7D}" sibTransId="{32B49AF7-6E6C-4D86-A8E8-EF3946F64A7A}"/>
    <dgm:cxn modelId="{DEF715DD-843F-4B59-A736-21BBC66D82A5}" type="presOf" srcId="{732C13C5-7050-4AA5-B4A9-899FC56DF657}" destId="{A895C829-46CB-402E-8E9E-10E623C8CFDD}" srcOrd="0" destOrd="0" presId="urn:microsoft.com/office/officeart/2005/8/layout/hProcess9"/>
    <dgm:cxn modelId="{644653FF-AEE3-4903-92C4-DEC5A5BF023D}" srcId="{15F8F808-CE66-4705-BE9E-2EB9B64FAB68}" destId="{26EA6825-6DEE-472A-A621-D66119BC7E02}" srcOrd="1" destOrd="0" parTransId="{AFE2ECDE-5BB3-4A6C-902C-52547A5DED5D}" sibTransId="{DCF293C6-A276-4DE7-B02F-CBCC3A1944F5}"/>
    <dgm:cxn modelId="{D50FD234-68CB-4972-A923-927CAD83E89E}" type="presParOf" srcId="{DFF40450-ECEF-4CE7-89FC-7D06238DC681}" destId="{E89E87E4-9598-418F-8ED1-75757F732D11}" srcOrd="0" destOrd="0" presId="urn:microsoft.com/office/officeart/2005/8/layout/hProcess9"/>
    <dgm:cxn modelId="{1C993314-99DC-4506-A0FE-12B1003B5B48}" type="presParOf" srcId="{DFF40450-ECEF-4CE7-89FC-7D06238DC681}" destId="{BF429BC8-C85A-46B9-9426-76CB8A32BA08}" srcOrd="1" destOrd="0" presId="urn:microsoft.com/office/officeart/2005/8/layout/hProcess9"/>
    <dgm:cxn modelId="{4181227F-4C3F-4170-98D7-7ED19BE51169}" type="presParOf" srcId="{BF429BC8-C85A-46B9-9426-76CB8A32BA08}" destId="{9CA72653-B5A2-4579-A66B-D3A0B14B660B}" srcOrd="0" destOrd="0" presId="urn:microsoft.com/office/officeart/2005/8/layout/hProcess9"/>
    <dgm:cxn modelId="{8D83E47D-BFB5-4636-AA2D-8C6250033448}" type="presParOf" srcId="{BF429BC8-C85A-46B9-9426-76CB8A32BA08}" destId="{CC53332F-E946-4CE8-8D41-EC62D1B6A05E}" srcOrd="1" destOrd="0" presId="urn:microsoft.com/office/officeart/2005/8/layout/hProcess9"/>
    <dgm:cxn modelId="{498F74C0-7070-430F-A715-B12E19B641A2}" type="presParOf" srcId="{BF429BC8-C85A-46B9-9426-76CB8A32BA08}" destId="{D5F80E2E-F065-4A42-AE5F-27B630E22F7A}" srcOrd="2" destOrd="0" presId="urn:microsoft.com/office/officeart/2005/8/layout/hProcess9"/>
    <dgm:cxn modelId="{93758233-9A7A-4839-8589-159B6B28EDA9}" type="presParOf" srcId="{BF429BC8-C85A-46B9-9426-76CB8A32BA08}" destId="{B730CC40-A7FB-45F0-B972-3CD379C665D6}" srcOrd="3" destOrd="0" presId="urn:microsoft.com/office/officeart/2005/8/layout/hProcess9"/>
    <dgm:cxn modelId="{56E00659-B1B6-4A33-B398-46527BC3B314}" type="presParOf" srcId="{BF429BC8-C85A-46B9-9426-76CB8A32BA08}" destId="{1FF45F9A-C080-4CF2-AAE4-231F8464E3A2}" srcOrd="4" destOrd="0" presId="urn:microsoft.com/office/officeart/2005/8/layout/hProcess9"/>
    <dgm:cxn modelId="{49A15704-8B8D-4015-A3B4-ABD3BA8E0409}" type="presParOf" srcId="{BF429BC8-C85A-46B9-9426-76CB8A32BA08}" destId="{36810A4D-CD6F-4502-AC08-20443D3F53DB}" srcOrd="5" destOrd="0" presId="urn:microsoft.com/office/officeart/2005/8/layout/hProcess9"/>
    <dgm:cxn modelId="{A0B05639-34FE-4392-AF23-AB2BC6DCE16F}" type="presParOf" srcId="{BF429BC8-C85A-46B9-9426-76CB8A32BA08}" destId="{6822AF23-73B3-4EBE-A557-65354AE1D426}" srcOrd="6" destOrd="0" presId="urn:microsoft.com/office/officeart/2005/8/layout/hProcess9"/>
    <dgm:cxn modelId="{9C6A092E-B201-4F71-B9DA-8F2E38CF05F7}" type="presParOf" srcId="{BF429BC8-C85A-46B9-9426-76CB8A32BA08}" destId="{0C1702E1-043A-4224-BF50-25F4AACA7DE0}" srcOrd="7" destOrd="0" presId="urn:microsoft.com/office/officeart/2005/8/layout/hProcess9"/>
    <dgm:cxn modelId="{14469D07-293B-45FE-AE02-4F8661E66511}" type="presParOf" srcId="{BF429BC8-C85A-46B9-9426-76CB8A32BA08}" destId="{A895C829-46CB-402E-8E9E-10E623C8CFDD}" srcOrd="8" destOrd="0" presId="urn:microsoft.com/office/officeart/2005/8/layout/hProcess9"/>
    <dgm:cxn modelId="{828284AA-A491-4F0F-BB90-954770A517DC}" type="presParOf" srcId="{BF429BC8-C85A-46B9-9426-76CB8A32BA08}" destId="{88DCD40F-C98E-43DB-AC8B-37A1DF58FFD4}" srcOrd="9" destOrd="0" presId="urn:microsoft.com/office/officeart/2005/8/layout/hProcess9"/>
    <dgm:cxn modelId="{D4731EBD-6F6A-4E8C-915E-A907989EA3B6}" type="presParOf" srcId="{BF429BC8-C85A-46B9-9426-76CB8A32BA08}" destId="{8F040F2E-BC47-4DF4-926B-22549D8C8D50}"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255578-C900-44DB-BFFF-7E43FB65D068}" type="doc">
      <dgm:prSet loTypeId="urn:microsoft.com/office/officeart/2005/8/layout/hProcess9" loCatId="process" qsTypeId="urn:microsoft.com/office/officeart/2005/8/quickstyle/simple1" qsCatId="simple" csTypeId="urn:microsoft.com/office/officeart/2005/8/colors/accent1_2" csCatId="accent1" phldr="1"/>
      <dgm:spPr/>
    </dgm:pt>
    <dgm:pt modelId="{12B42555-5702-40CA-9C99-5A6676E391D5}">
      <dgm:prSet phldrT="[Texto]" custT="1"/>
      <dgm:spPr/>
      <dgm:t>
        <a:bodyPr/>
        <a:lstStyle/>
        <a:p>
          <a:r>
            <a:rPr lang="pt-PT" sz="1400" b="1" dirty="0" err="1">
              <a:latin typeface="Arial" panose="020B0604020202020204" pitchFamily="34" charset="0"/>
              <a:cs typeface="Arial" panose="020B0604020202020204" pitchFamily="34" charset="0"/>
            </a:rPr>
            <a:t>Vérification</a:t>
          </a:r>
          <a:r>
            <a:rPr lang="pt-PT" sz="1400" b="1" dirty="0">
              <a:latin typeface="Arial" panose="020B0604020202020204" pitchFamily="34" charset="0"/>
              <a:cs typeface="Arial" panose="020B0604020202020204" pitchFamily="34" charset="0"/>
            </a:rPr>
            <a:t> </a:t>
          </a:r>
          <a:r>
            <a:rPr lang="pt-PT" sz="1400" b="1" dirty="0" err="1">
              <a:latin typeface="Arial" panose="020B0604020202020204" pitchFamily="34" charset="0"/>
              <a:cs typeface="Arial" panose="020B0604020202020204" pitchFamily="34" charset="0"/>
            </a:rPr>
            <a:t>du</a:t>
          </a:r>
          <a:r>
            <a:rPr lang="pt-PT" sz="1400" b="1" dirty="0">
              <a:latin typeface="Arial" panose="020B0604020202020204" pitchFamily="34" charset="0"/>
              <a:cs typeface="Arial" panose="020B0604020202020204" pitchFamily="34" charset="0"/>
            </a:rPr>
            <a:t> </a:t>
          </a:r>
          <a:r>
            <a:rPr lang="pt-PT" sz="1400" b="1" dirty="0" err="1">
              <a:latin typeface="Arial" panose="020B0604020202020204" pitchFamily="34" charset="0"/>
              <a:cs typeface="Arial" panose="020B0604020202020204" pitchFamily="34" charset="0"/>
            </a:rPr>
            <a:t>niveau</a:t>
          </a:r>
          <a:r>
            <a:rPr lang="pt-PT" sz="1400" b="1" dirty="0">
              <a:latin typeface="Arial" panose="020B0604020202020204" pitchFamily="34" charset="0"/>
              <a:cs typeface="Arial" panose="020B0604020202020204" pitchFamily="34" charset="0"/>
            </a:rPr>
            <a:t> d’</a:t>
          </a:r>
          <a:r>
            <a:rPr lang="pt-PT" sz="1400" b="1" dirty="0" err="1">
              <a:latin typeface="Arial" panose="020B0604020202020204" pitchFamily="34" charset="0"/>
              <a:cs typeface="Arial" panose="020B0604020202020204" pitchFamily="34" charset="0"/>
            </a:rPr>
            <a:t>eau</a:t>
          </a:r>
          <a:r>
            <a:rPr lang="pt-PT" sz="1400" b="1" dirty="0">
              <a:latin typeface="Arial" panose="020B0604020202020204" pitchFamily="34" charset="0"/>
              <a:cs typeface="Arial" panose="020B0604020202020204" pitchFamily="34" charset="0"/>
            </a:rPr>
            <a:t> de 3 grandes </a:t>
          </a:r>
          <a:r>
            <a:rPr lang="pt-PT" sz="1400" b="1" dirty="0" err="1">
              <a:latin typeface="Arial" panose="020B0604020202020204" pitchFamily="34" charset="0"/>
              <a:cs typeface="Arial" panose="020B0604020202020204" pitchFamily="34" charset="0"/>
            </a:rPr>
            <a:t>marées</a:t>
          </a:r>
          <a:r>
            <a:rPr lang="pt-PT" sz="1400" b="1" dirty="0">
              <a:latin typeface="Arial" panose="020B0604020202020204" pitchFamily="34" charset="0"/>
              <a:cs typeface="Arial" panose="020B0604020202020204" pitchFamily="34" charset="0"/>
            </a:rPr>
            <a:t> </a:t>
          </a:r>
          <a:r>
            <a:rPr lang="pt-PT" sz="1400" dirty="0">
              <a:latin typeface="Arial" panose="020B0604020202020204" pitchFamily="34" charset="0"/>
              <a:cs typeface="Arial" panose="020B0604020202020204" pitchFamily="34" charset="0"/>
            </a:rPr>
            <a:t>(</a:t>
          </a:r>
          <a:r>
            <a:rPr lang="pt-PT" sz="1400" dirty="0" err="1">
              <a:latin typeface="Arial" panose="020B0604020202020204" pitchFamily="34" charset="0"/>
              <a:cs typeface="Arial" panose="020B0604020202020204" pitchFamily="34" charset="0"/>
            </a:rPr>
            <a:t>Mai</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Août</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et</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Septembre</a:t>
          </a:r>
          <a:r>
            <a:rPr lang="pt-PT" sz="1400" dirty="0">
              <a:latin typeface="Arial" panose="020B0604020202020204" pitchFamily="34" charset="0"/>
              <a:cs typeface="Arial" panose="020B0604020202020204" pitchFamily="34" charset="0"/>
            </a:rPr>
            <a:t>)</a:t>
          </a:r>
        </a:p>
      </dgm:t>
    </dgm:pt>
    <dgm:pt modelId="{608AB951-2A8E-4849-A9D8-52B5E48D51C5}" type="parTrans" cxnId="{2CB51B91-4684-49A6-BEBA-D3DEAABF5824}">
      <dgm:prSet/>
      <dgm:spPr/>
      <dgm:t>
        <a:bodyPr/>
        <a:lstStyle/>
        <a:p>
          <a:endParaRPr lang="pt-PT" sz="1400"/>
        </a:p>
      </dgm:t>
    </dgm:pt>
    <dgm:pt modelId="{EA196DED-B53A-490C-9279-7A2F9A6B6B63}" type="sibTrans" cxnId="{2CB51B91-4684-49A6-BEBA-D3DEAABF5824}">
      <dgm:prSet/>
      <dgm:spPr/>
      <dgm:t>
        <a:bodyPr/>
        <a:lstStyle/>
        <a:p>
          <a:endParaRPr lang="pt-PT" sz="1400"/>
        </a:p>
      </dgm:t>
    </dgm:pt>
    <dgm:pt modelId="{5103A3D5-AE72-48E3-9ED7-F94D9F55100B}">
      <dgm:prSet phldrT="[Texto]" custT="1"/>
      <dgm:spPr/>
      <dgm:t>
        <a:bodyPr/>
        <a:lstStyle/>
        <a:p>
          <a:r>
            <a:rPr lang="pt-PT" sz="1600" b="1" dirty="0" err="1">
              <a:latin typeface="Arial" panose="020B0604020202020204" pitchFamily="34" charset="0"/>
              <a:cs typeface="Arial" panose="020B0604020202020204" pitchFamily="34" charset="0"/>
            </a:rPr>
            <a:t>Préparation</a:t>
          </a:r>
          <a:r>
            <a:rPr lang="pt-PT" sz="1600" b="1" dirty="0">
              <a:latin typeface="Arial" panose="020B0604020202020204" pitchFamily="34" charset="0"/>
              <a:cs typeface="Arial" panose="020B0604020202020204" pitchFamily="34" charset="0"/>
            </a:rPr>
            <a:t> </a:t>
          </a:r>
          <a:r>
            <a:rPr lang="pt-PT" sz="1600" b="1" dirty="0" err="1">
              <a:latin typeface="Arial" panose="020B0604020202020204" pitchFamily="34" charset="0"/>
              <a:cs typeface="Arial" panose="020B0604020202020204" pitchFamily="34" charset="0"/>
            </a:rPr>
            <a:t>du</a:t>
          </a:r>
          <a:r>
            <a:rPr lang="pt-PT" sz="1600" b="1" dirty="0">
              <a:latin typeface="Arial" panose="020B0604020202020204" pitchFamily="34" charset="0"/>
              <a:cs typeface="Arial" panose="020B0604020202020204" pitchFamily="34" charset="0"/>
            </a:rPr>
            <a:t> </a:t>
          </a:r>
          <a:r>
            <a:rPr lang="pt-PT" sz="1600" b="1" dirty="0" err="1">
              <a:latin typeface="Arial" panose="020B0604020202020204" pitchFamily="34" charset="0"/>
              <a:cs typeface="Arial" panose="020B0604020202020204" pitchFamily="34" charset="0"/>
            </a:rPr>
            <a:t>début</a:t>
          </a:r>
          <a:r>
            <a:rPr lang="pt-PT" sz="1600" b="1" dirty="0">
              <a:latin typeface="Arial" panose="020B0604020202020204" pitchFamily="34" charset="0"/>
              <a:cs typeface="Arial" panose="020B0604020202020204" pitchFamily="34" charset="0"/>
            </a:rPr>
            <a:t> </a:t>
          </a:r>
          <a:r>
            <a:rPr lang="pt-PT" sz="1600" b="1" dirty="0" err="1">
              <a:latin typeface="Arial" panose="020B0604020202020204" pitchFamily="34" charset="0"/>
              <a:cs typeface="Arial" panose="020B0604020202020204" pitchFamily="34" charset="0"/>
            </a:rPr>
            <a:t>des</a:t>
          </a:r>
          <a:r>
            <a:rPr lang="pt-PT" sz="1600" b="1" dirty="0">
              <a:latin typeface="Arial" panose="020B0604020202020204" pitchFamily="34" charset="0"/>
              <a:cs typeface="Arial" panose="020B0604020202020204" pitchFamily="34" charset="0"/>
            </a:rPr>
            <a:t> </a:t>
          </a:r>
          <a:r>
            <a:rPr lang="pt-PT" sz="1600" b="1" dirty="0" err="1">
              <a:latin typeface="Arial" panose="020B0604020202020204" pitchFamily="34" charset="0"/>
              <a:cs typeface="Arial" panose="020B0604020202020204" pitchFamily="34" charset="0"/>
            </a:rPr>
            <a:t>travaux</a:t>
          </a:r>
          <a:r>
            <a:rPr lang="pt-PT" sz="1600" b="1" dirty="0">
              <a:latin typeface="Arial" panose="020B0604020202020204" pitchFamily="34" charset="0"/>
              <a:cs typeface="Arial" panose="020B0604020202020204" pitchFamily="34" charset="0"/>
            </a:rPr>
            <a:t> </a:t>
          </a:r>
        </a:p>
        <a:p>
          <a:r>
            <a:rPr lang="pt-PT" sz="1400" dirty="0" err="1">
              <a:latin typeface="Arial" panose="020B0604020202020204" pitchFamily="34" charset="0"/>
              <a:cs typeface="Arial" panose="020B0604020202020204" pitchFamily="34" charset="0"/>
            </a:rPr>
            <a:t>Calcul</a:t>
          </a:r>
          <a:r>
            <a:rPr lang="pt-PT" sz="1400" dirty="0">
              <a:latin typeface="Arial" panose="020B0604020202020204" pitchFamily="34" charset="0"/>
              <a:cs typeface="Arial" panose="020B0604020202020204" pitchFamily="34" charset="0"/>
            </a:rPr>
            <a:t> de la </a:t>
          </a:r>
          <a:r>
            <a:rPr lang="pt-PT" sz="1400" dirty="0" err="1">
              <a:latin typeface="Arial" panose="020B0604020202020204" pitchFamily="34" charset="0"/>
              <a:cs typeface="Arial" panose="020B0604020202020204" pitchFamily="34" charset="0"/>
            </a:rPr>
            <a:t>taille</a:t>
          </a:r>
          <a:r>
            <a:rPr lang="pt-PT" sz="1400" dirty="0">
              <a:latin typeface="Arial" panose="020B0604020202020204" pitchFamily="34" charset="0"/>
              <a:cs typeface="Arial" panose="020B0604020202020204" pitchFamily="34" charset="0"/>
            </a:rPr>
            <a:t> de </a:t>
          </a:r>
          <a:r>
            <a:rPr lang="pt-PT" sz="1400" dirty="0" err="1">
              <a:latin typeface="Arial" panose="020B0604020202020204" pitchFamily="34" charset="0"/>
              <a:cs typeface="Arial" panose="020B0604020202020204" pitchFamily="34" charset="0"/>
            </a:rPr>
            <a:t>digue</a:t>
          </a:r>
          <a:r>
            <a:rPr lang="pt-PT" sz="1400" dirty="0">
              <a:latin typeface="Arial" panose="020B0604020202020204" pitchFamily="34" charset="0"/>
              <a:cs typeface="Arial" panose="020B0604020202020204" pitchFamily="34" charset="0"/>
            </a:rPr>
            <a:t> ( </a:t>
          </a:r>
          <a:r>
            <a:rPr lang="pt-PT" sz="1400" dirty="0" err="1">
              <a:latin typeface="Arial" panose="020B0604020202020204" pitchFamily="34" charset="0"/>
              <a:cs typeface="Arial" panose="020B0604020202020204" pitchFamily="34" charset="0"/>
            </a:rPr>
            <a:t>largeure</a:t>
          </a:r>
          <a:r>
            <a:rPr lang="pt-PT" sz="1400" dirty="0">
              <a:latin typeface="Arial" panose="020B0604020202020204" pitchFamily="34" charset="0"/>
              <a:cs typeface="Arial" panose="020B0604020202020204" pitchFamily="34" charset="0"/>
            </a:rPr>
            <a:t> de base </a:t>
          </a:r>
          <a:r>
            <a:rPr lang="pt-PT" sz="1400" dirty="0" err="1">
              <a:latin typeface="Arial" panose="020B0604020202020204" pitchFamily="34" charset="0"/>
              <a:cs typeface="Arial" panose="020B0604020202020204" pitchFamily="34" charset="0"/>
            </a:rPr>
            <a:t>et</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hauteur</a:t>
          </a:r>
          <a:r>
            <a:rPr lang="pt-PT" sz="1400" dirty="0">
              <a:latin typeface="Arial" panose="020B0604020202020204" pitchFamily="34" charset="0"/>
              <a:cs typeface="Arial" panose="020B0604020202020204" pitchFamily="34" charset="0"/>
            </a:rPr>
            <a:t> + </a:t>
          </a:r>
          <a:r>
            <a:rPr lang="pt-PT" sz="1400" dirty="0" err="1">
              <a:latin typeface="Arial" panose="020B0604020202020204" pitchFamily="34" charset="0"/>
              <a:cs typeface="Arial" panose="020B0604020202020204" pitchFamily="34" charset="0"/>
            </a:rPr>
            <a:t>niveau</a:t>
          </a:r>
          <a:r>
            <a:rPr lang="pt-PT" sz="1400" dirty="0">
              <a:latin typeface="Arial" panose="020B0604020202020204" pitchFamily="34" charset="0"/>
              <a:cs typeface="Arial" panose="020B0604020202020204" pitchFamily="34" charset="0"/>
            </a:rPr>
            <a:t> de la </a:t>
          </a:r>
          <a:r>
            <a:rPr lang="pt-PT" sz="1400" dirty="0" err="1">
              <a:latin typeface="Arial" panose="020B0604020202020204" pitchFamily="34" charset="0"/>
              <a:cs typeface="Arial" panose="020B0604020202020204" pitchFamily="34" charset="0"/>
            </a:rPr>
            <a:t>marge</a:t>
          </a:r>
          <a:r>
            <a:rPr lang="pt-PT" sz="1400" dirty="0">
              <a:latin typeface="Arial" panose="020B0604020202020204" pitchFamily="34" charset="0"/>
              <a:cs typeface="Arial" panose="020B0604020202020204" pitchFamily="34" charset="0"/>
            </a:rPr>
            <a:t> de </a:t>
          </a:r>
          <a:r>
            <a:rPr lang="pt-PT" sz="1400" dirty="0" err="1">
              <a:latin typeface="Arial" panose="020B0604020202020204" pitchFamily="34" charset="0"/>
              <a:cs typeface="Arial" panose="020B0604020202020204" pitchFamily="34" charset="0"/>
            </a:rPr>
            <a:t>sécurité</a:t>
          </a:r>
          <a:r>
            <a:rPr lang="pt-PT" sz="1400" dirty="0">
              <a:latin typeface="Arial" panose="020B0604020202020204" pitchFamily="34" charset="0"/>
              <a:cs typeface="Arial" panose="020B0604020202020204" pitchFamily="34" charset="0"/>
            </a:rPr>
            <a:t> de 25 à 50 m de la </a:t>
          </a:r>
          <a:r>
            <a:rPr lang="pt-PT" sz="1400" dirty="0" err="1">
              <a:latin typeface="Arial" panose="020B0604020202020204" pitchFamily="34" charset="0"/>
              <a:cs typeface="Arial" panose="020B0604020202020204" pitchFamily="34" charset="0"/>
            </a:rPr>
            <a:t>rivière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technique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moderne</a:t>
          </a:r>
          <a:r>
            <a:rPr lang="pt-PT" sz="1400" dirty="0">
              <a:latin typeface="Arial" panose="020B0604020202020204" pitchFamily="34" charset="0"/>
              <a:cs typeface="Arial" panose="020B0604020202020204" pitchFamily="34" charset="0"/>
            </a:rPr>
            <a:t>)</a:t>
          </a:r>
        </a:p>
      </dgm:t>
    </dgm:pt>
    <dgm:pt modelId="{CC9EE4AA-320A-4A76-8AA2-180800B1B130}" type="parTrans" cxnId="{46074565-1DF7-44F2-BA30-9A0C1EA5805C}">
      <dgm:prSet/>
      <dgm:spPr/>
      <dgm:t>
        <a:bodyPr/>
        <a:lstStyle/>
        <a:p>
          <a:endParaRPr lang="pt-PT" sz="1400"/>
        </a:p>
      </dgm:t>
    </dgm:pt>
    <dgm:pt modelId="{DF61F336-01E7-42ED-8C60-0F531FE10B97}" type="sibTrans" cxnId="{46074565-1DF7-44F2-BA30-9A0C1EA5805C}">
      <dgm:prSet/>
      <dgm:spPr/>
      <dgm:t>
        <a:bodyPr/>
        <a:lstStyle/>
        <a:p>
          <a:endParaRPr lang="pt-PT" sz="1400"/>
        </a:p>
      </dgm:t>
    </dgm:pt>
    <dgm:pt modelId="{1ABD4ADA-F550-48A7-917A-A019AFE15434}">
      <dgm:prSet phldrT="[Texto]" custT="1"/>
      <dgm:spPr/>
      <dgm:t>
        <a:bodyPr/>
        <a:lstStyle/>
        <a:p>
          <a:r>
            <a:rPr lang="pt-PT" sz="1400" b="1" dirty="0" err="1">
              <a:latin typeface="Arial" panose="020B0604020202020204" pitchFamily="34" charset="0"/>
              <a:cs typeface="Arial" panose="020B0604020202020204" pitchFamily="34" charset="0"/>
            </a:rPr>
            <a:t>Marquage</a:t>
          </a:r>
          <a:r>
            <a:rPr lang="pt-PT" sz="1400" b="1" dirty="0">
              <a:latin typeface="Arial" panose="020B0604020202020204" pitchFamily="34" charset="0"/>
              <a:cs typeface="Arial" panose="020B0604020202020204" pitchFamily="34" charset="0"/>
            </a:rPr>
            <a:t>/</a:t>
          </a:r>
          <a:r>
            <a:rPr lang="pt-PT" sz="1400" b="1" dirty="0" err="1">
              <a:latin typeface="Arial" panose="020B0604020202020204" pitchFamily="34" charset="0"/>
              <a:cs typeface="Arial" panose="020B0604020202020204" pitchFamily="34" charset="0"/>
            </a:rPr>
            <a:t>piquetage</a:t>
          </a:r>
          <a:endParaRPr lang="pt-PT" sz="1400" b="1" dirty="0">
            <a:latin typeface="Arial" panose="020B0604020202020204" pitchFamily="34" charset="0"/>
            <a:cs typeface="Arial" panose="020B0604020202020204" pitchFamily="34" charset="0"/>
          </a:endParaRPr>
        </a:p>
        <a:p>
          <a:r>
            <a:rPr lang="pt-PT" sz="1400" dirty="0">
              <a:latin typeface="Arial" panose="020B0604020202020204" pitchFamily="34" charset="0"/>
              <a:cs typeface="Arial" panose="020B0604020202020204" pitchFamily="34" charset="0"/>
            </a:rPr>
            <a:t>(</a:t>
          </a:r>
          <a:r>
            <a:rPr lang="pt-PT" sz="1400" dirty="0" err="1">
              <a:latin typeface="Arial" panose="020B0604020202020204" pitchFamily="34" charset="0"/>
              <a:cs typeface="Arial" panose="020B0604020202020204" pitchFamily="34" charset="0"/>
            </a:rPr>
            <a:t>piquets</a:t>
          </a:r>
          <a:r>
            <a:rPr lang="pt-PT" sz="1400" dirty="0">
              <a:latin typeface="Arial" panose="020B0604020202020204" pitchFamily="34" charset="0"/>
              <a:cs typeface="Arial" panose="020B0604020202020204" pitchFamily="34" charset="0"/>
            </a:rPr>
            <a:t>, arado, </a:t>
          </a:r>
          <a:r>
            <a:rPr lang="pt-PT" sz="1400" dirty="0" err="1">
              <a:latin typeface="Arial" panose="020B0604020202020204" pitchFamily="34" charset="0"/>
              <a:cs typeface="Arial" panose="020B0604020202020204" pitchFamily="34" charset="0"/>
            </a:rPr>
            <a:t>corde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mètre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machette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houe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pioche</a:t>
          </a:r>
          <a:r>
            <a:rPr lang="pt-PT" sz="1400" dirty="0">
              <a:latin typeface="Arial" panose="020B0604020202020204" pitchFamily="34" charset="0"/>
              <a:cs typeface="Arial" panose="020B0604020202020204" pitchFamily="34" charset="0"/>
            </a:rPr>
            <a:t>, </a:t>
          </a:r>
          <a:r>
            <a:rPr lang="pt-PT" sz="1400" dirty="0" err="1">
              <a:latin typeface="Arial" panose="020B0604020202020204" pitchFamily="34" charset="0"/>
              <a:cs typeface="Arial" panose="020B0604020202020204" pitchFamily="34" charset="0"/>
            </a:rPr>
            <a:t>pelle</a:t>
          </a:r>
          <a:r>
            <a:rPr lang="pt-PT" sz="1400" dirty="0">
              <a:latin typeface="Arial" panose="020B0604020202020204" pitchFamily="34" charset="0"/>
              <a:cs typeface="Arial" panose="020B0604020202020204" pitchFamily="34" charset="0"/>
            </a:rPr>
            <a:t> </a:t>
          </a:r>
        </a:p>
      </dgm:t>
    </dgm:pt>
    <dgm:pt modelId="{765E7FB9-39BD-4B67-B573-AC997ADCAD0B}" type="parTrans" cxnId="{12F04695-E010-4901-B197-762FDBF58DF2}">
      <dgm:prSet/>
      <dgm:spPr/>
      <dgm:t>
        <a:bodyPr/>
        <a:lstStyle/>
        <a:p>
          <a:endParaRPr lang="pt-PT" sz="1400"/>
        </a:p>
      </dgm:t>
    </dgm:pt>
    <dgm:pt modelId="{876C734F-B54D-4CB1-93DD-3437D4F3F4CF}" type="sibTrans" cxnId="{12F04695-E010-4901-B197-762FDBF58DF2}">
      <dgm:prSet/>
      <dgm:spPr/>
      <dgm:t>
        <a:bodyPr/>
        <a:lstStyle/>
        <a:p>
          <a:endParaRPr lang="pt-PT" sz="1400"/>
        </a:p>
      </dgm:t>
    </dgm:pt>
    <dgm:pt modelId="{BB64F970-10DB-4E9A-A84F-C0D4BA1E5829}" type="pres">
      <dgm:prSet presAssocID="{61255578-C900-44DB-BFFF-7E43FB65D068}" presName="CompostProcess" presStyleCnt="0">
        <dgm:presLayoutVars>
          <dgm:dir/>
          <dgm:resizeHandles val="exact"/>
        </dgm:presLayoutVars>
      </dgm:prSet>
      <dgm:spPr/>
    </dgm:pt>
    <dgm:pt modelId="{10C76DF0-FBFE-4130-86DB-5A6615C2C583}" type="pres">
      <dgm:prSet presAssocID="{61255578-C900-44DB-BFFF-7E43FB65D068}" presName="arrow" presStyleLbl="bgShp" presStyleIdx="0" presStyleCnt="1" custScaleX="115582" custLinFactNeighborY="149"/>
      <dgm:spPr/>
    </dgm:pt>
    <dgm:pt modelId="{C7BC526B-DA4F-42D7-A31F-8176E064A836}" type="pres">
      <dgm:prSet presAssocID="{61255578-C900-44DB-BFFF-7E43FB65D068}" presName="linearProcess" presStyleCnt="0"/>
      <dgm:spPr/>
    </dgm:pt>
    <dgm:pt modelId="{C0554DE0-CC55-4189-967A-4CB1ED98B974}" type="pres">
      <dgm:prSet presAssocID="{12B42555-5702-40CA-9C99-5A6676E391D5}" presName="textNode" presStyleLbl="node1" presStyleIdx="0" presStyleCnt="3" custScaleX="86801">
        <dgm:presLayoutVars>
          <dgm:bulletEnabled val="1"/>
        </dgm:presLayoutVars>
      </dgm:prSet>
      <dgm:spPr/>
    </dgm:pt>
    <dgm:pt modelId="{BF7989EF-63F3-4D6A-92C8-856103BCF33F}" type="pres">
      <dgm:prSet presAssocID="{EA196DED-B53A-490C-9279-7A2F9A6B6B63}" presName="sibTrans" presStyleCnt="0"/>
      <dgm:spPr/>
    </dgm:pt>
    <dgm:pt modelId="{8621EF4F-648D-40C4-A6D7-9D230096F1FF}" type="pres">
      <dgm:prSet presAssocID="{5103A3D5-AE72-48E3-9ED7-F94D9F55100B}" presName="textNode" presStyleLbl="node1" presStyleIdx="1" presStyleCnt="3" custScaleX="107850" custScaleY="104181">
        <dgm:presLayoutVars>
          <dgm:bulletEnabled val="1"/>
        </dgm:presLayoutVars>
      </dgm:prSet>
      <dgm:spPr/>
    </dgm:pt>
    <dgm:pt modelId="{A6C7B21B-8C2B-4D36-A7E1-59A87350B40C}" type="pres">
      <dgm:prSet presAssocID="{DF61F336-01E7-42ED-8C60-0F531FE10B97}" presName="sibTrans" presStyleCnt="0"/>
      <dgm:spPr/>
    </dgm:pt>
    <dgm:pt modelId="{18C39BE1-6A81-4AA0-A80F-9FE57D796DA3}" type="pres">
      <dgm:prSet presAssocID="{1ABD4ADA-F550-48A7-917A-A019AFE15434}" presName="textNode" presStyleLbl="node1" presStyleIdx="2" presStyleCnt="3" custScaleX="77264">
        <dgm:presLayoutVars>
          <dgm:bulletEnabled val="1"/>
        </dgm:presLayoutVars>
      </dgm:prSet>
      <dgm:spPr/>
    </dgm:pt>
  </dgm:ptLst>
  <dgm:cxnLst>
    <dgm:cxn modelId="{B36C3200-ADBA-4006-95F8-0890FC207D7F}" type="presOf" srcId="{12B42555-5702-40CA-9C99-5A6676E391D5}" destId="{C0554DE0-CC55-4189-967A-4CB1ED98B974}" srcOrd="0" destOrd="0" presId="urn:microsoft.com/office/officeart/2005/8/layout/hProcess9"/>
    <dgm:cxn modelId="{46074565-1DF7-44F2-BA30-9A0C1EA5805C}" srcId="{61255578-C900-44DB-BFFF-7E43FB65D068}" destId="{5103A3D5-AE72-48E3-9ED7-F94D9F55100B}" srcOrd="1" destOrd="0" parTransId="{CC9EE4AA-320A-4A76-8AA2-180800B1B130}" sibTransId="{DF61F336-01E7-42ED-8C60-0F531FE10B97}"/>
    <dgm:cxn modelId="{2CB51B91-4684-49A6-BEBA-D3DEAABF5824}" srcId="{61255578-C900-44DB-BFFF-7E43FB65D068}" destId="{12B42555-5702-40CA-9C99-5A6676E391D5}" srcOrd="0" destOrd="0" parTransId="{608AB951-2A8E-4849-A9D8-52B5E48D51C5}" sibTransId="{EA196DED-B53A-490C-9279-7A2F9A6B6B63}"/>
    <dgm:cxn modelId="{12F04695-E010-4901-B197-762FDBF58DF2}" srcId="{61255578-C900-44DB-BFFF-7E43FB65D068}" destId="{1ABD4ADA-F550-48A7-917A-A019AFE15434}" srcOrd="2" destOrd="0" parTransId="{765E7FB9-39BD-4B67-B573-AC997ADCAD0B}" sibTransId="{876C734F-B54D-4CB1-93DD-3437D4F3F4CF}"/>
    <dgm:cxn modelId="{392D67AB-A6D6-49C2-8CA7-66B0421DD794}" type="presOf" srcId="{61255578-C900-44DB-BFFF-7E43FB65D068}" destId="{BB64F970-10DB-4E9A-A84F-C0D4BA1E5829}" srcOrd="0" destOrd="0" presId="urn:microsoft.com/office/officeart/2005/8/layout/hProcess9"/>
    <dgm:cxn modelId="{E3CD47CE-538D-4323-BE75-47D5EF4A6631}" type="presOf" srcId="{1ABD4ADA-F550-48A7-917A-A019AFE15434}" destId="{18C39BE1-6A81-4AA0-A80F-9FE57D796DA3}" srcOrd="0" destOrd="0" presId="urn:microsoft.com/office/officeart/2005/8/layout/hProcess9"/>
    <dgm:cxn modelId="{5A214BCE-6CDC-4B3A-9C3A-675870E3DE82}" type="presOf" srcId="{5103A3D5-AE72-48E3-9ED7-F94D9F55100B}" destId="{8621EF4F-648D-40C4-A6D7-9D230096F1FF}" srcOrd="0" destOrd="0" presId="urn:microsoft.com/office/officeart/2005/8/layout/hProcess9"/>
    <dgm:cxn modelId="{477B8ABC-DF32-4CFC-851E-0600F9BB3903}" type="presParOf" srcId="{BB64F970-10DB-4E9A-A84F-C0D4BA1E5829}" destId="{10C76DF0-FBFE-4130-86DB-5A6615C2C583}" srcOrd="0" destOrd="0" presId="urn:microsoft.com/office/officeart/2005/8/layout/hProcess9"/>
    <dgm:cxn modelId="{05422F69-664D-4DB9-B4BA-07CDBCA4EA12}" type="presParOf" srcId="{BB64F970-10DB-4E9A-A84F-C0D4BA1E5829}" destId="{C7BC526B-DA4F-42D7-A31F-8176E064A836}" srcOrd="1" destOrd="0" presId="urn:microsoft.com/office/officeart/2005/8/layout/hProcess9"/>
    <dgm:cxn modelId="{4A3E7048-CFA3-41C7-9395-A2E4D75E0909}" type="presParOf" srcId="{C7BC526B-DA4F-42D7-A31F-8176E064A836}" destId="{C0554DE0-CC55-4189-967A-4CB1ED98B974}" srcOrd="0" destOrd="0" presId="urn:microsoft.com/office/officeart/2005/8/layout/hProcess9"/>
    <dgm:cxn modelId="{F56AE7FB-D802-484D-8FE5-83FA4F3F13BE}" type="presParOf" srcId="{C7BC526B-DA4F-42D7-A31F-8176E064A836}" destId="{BF7989EF-63F3-4D6A-92C8-856103BCF33F}" srcOrd="1" destOrd="0" presId="urn:microsoft.com/office/officeart/2005/8/layout/hProcess9"/>
    <dgm:cxn modelId="{5A757BE4-2E42-4B70-B068-2FB53A4EB2A5}" type="presParOf" srcId="{C7BC526B-DA4F-42D7-A31F-8176E064A836}" destId="{8621EF4F-648D-40C4-A6D7-9D230096F1FF}" srcOrd="2" destOrd="0" presId="urn:microsoft.com/office/officeart/2005/8/layout/hProcess9"/>
    <dgm:cxn modelId="{238705D7-2DB8-4B87-BBA9-DC41A1AC1221}" type="presParOf" srcId="{C7BC526B-DA4F-42D7-A31F-8176E064A836}" destId="{A6C7B21B-8C2B-4D36-A7E1-59A87350B40C}" srcOrd="3" destOrd="0" presId="urn:microsoft.com/office/officeart/2005/8/layout/hProcess9"/>
    <dgm:cxn modelId="{74ECAE1E-9B8D-4F0B-843D-B0AC0A91EF79}" type="presParOf" srcId="{C7BC526B-DA4F-42D7-A31F-8176E064A836}" destId="{18C39BE1-6A81-4AA0-A80F-9FE57D796DA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255578-C900-44DB-BFFF-7E43FB65D068}" type="doc">
      <dgm:prSet loTypeId="urn:microsoft.com/office/officeart/2005/8/layout/hProcess9" loCatId="process" qsTypeId="urn:microsoft.com/office/officeart/2005/8/quickstyle/simple1" qsCatId="simple" csTypeId="urn:microsoft.com/office/officeart/2005/8/colors/accent1_2" csCatId="accent1" phldr="1"/>
      <dgm:spPr/>
    </dgm:pt>
    <dgm:pt modelId="{12B42555-5702-40CA-9C99-5A6676E391D5}">
      <dgm:prSet phldrT="[Texto]" custT="1"/>
      <dgm:spPr/>
      <dgm:t>
        <a:bodyPr/>
        <a:lstStyle/>
        <a:p>
          <a:pPr algn="l"/>
          <a:r>
            <a:rPr lang="fr-FR" sz="1800" b="1" dirty="0">
              <a:latin typeface="Arial" panose="020B0604020202020204" pitchFamily="34" charset="0"/>
              <a:cs typeface="Arial" panose="020B0604020202020204" pitchFamily="34" charset="0"/>
            </a:rPr>
            <a:t>- Améliorer la structure du sol</a:t>
          </a:r>
        </a:p>
        <a:p>
          <a:pPr algn="l"/>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Combattre</a:t>
          </a:r>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des</a:t>
          </a:r>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mauvaises</a:t>
          </a:r>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herbes</a:t>
          </a:r>
          <a:endParaRPr lang="pt-PT" sz="1800" b="1" dirty="0">
            <a:latin typeface="Arial" panose="020B0604020202020204" pitchFamily="34" charset="0"/>
            <a:cs typeface="Arial" panose="020B0604020202020204" pitchFamily="34" charset="0"/>
          </a:endParaRPr>
        </a:p>
        <a:p>
          <a:pPr algn="l"/>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Atténuer</a:t>
          </a:r>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l’impact</a:t>
          </a:r>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du</a:t>
          </a:r>
          <a:r>
            <a:rPr lang="pt-PT" sz="1800" b="1" dirty="0">
              <a:latin typeface="Arial" panose="020B0604020202020204" pitchFamily="34" charset="0"/>
              <a:cs typeface="Arial" panose="020B0604020202020204" pitchFamily="34" charset="0"/>
            </a:rPr>
            <a:t> </a:t>
          </a:r>
          <a:r>
            <a:rPr lang="pt-PT" sz="1800" b="1" dirty="0" err="1">
              <a:latin typeface="Arial" panose="020B0604020202020204" pitchFamily="34" charset="0"/>
              <a:cs typeface="Arial" panose="020B0604020202020204" pitchFamily="34" charset="0"/>
            </a:rPr>
            <a:t>sel</a:t>
          </a:r>
          <a:r>
            <a:rPr lang="pt-PT" sz="1800" b="1" dirty="0">
              <a:latin typeface="Arial" panose="020B0604020202020204" pitchFamily="34" charset="0"/>
              <a:cs typeface="Arial" panose="020B0604020202020204" pitchFamily="34" charset="0"/>
            </a:rPr>
            <a:t> </a:t>
          </a:r>
        </a:p>
      </dgm:t>
    </dgm:pt>
    <dgm:pt modelId="{608AB951-2A8E-4849-A9D8-52B5E48D51C5}" type="parTrans" cxnId="{2CB51B91-4684-49A6-BEBA-D3DEAABF5824}">
      <dgm:prSet/>
      <dgm:spPr/>
      <dgm:t>
        <a:bodyPr/>
        <a:lstStyle/>
        <a:p>
          <a:endParaRPr lang="pt-PT"/>
        </a:p>
      </dgm:t>
    </dgm:pt>
    <dgm:pt modelId="{EA196DED-B53A-490C-9279-7A2F9A6B6B63}" type="sibTrans" cxnId="{2CB51B91-4684-49A6-BEBA-D3DEAABF5824}">
      <dgm:prSet/>
      <dgm:spPr/>
      <dgm:t>
        <a:bodyPr/>
        <a:lstStyle/>
        <a:p>
          <a:endParaRPr lang="pt-PT"/>
        </a:p>
      </dgm:t>
    </dgm:pt>
    <dgm:pt modelId="{5103A3D5-AE72-48E3-9ED7-F94D9F55100B}">
      <dgm:prSet phldrT="[Texto]" custT="1"/>
      <dgm:spPr/>
      <dgm:t>
        <a:bodyPr/>
        <a:lstStyle/>
        <a:p>
          <a:r>
            <a:rPr lang="fr-FR" sz="1800" b="1" dirty="0">
              <a:latin typeface="Arial" panose="020B0604020202020204" pitchFamily="34" charset="0"/>
              <a:cs typeface="Arial" panose="020B0604020202020204" pitchFamily="34" charset="0"/>
            </a:rPr>
            <a:t>La pratique est la technique du billon qui consiste à amonceler la terre en butte en incorporant toute la matière végétale. C</a:t>
          </a:r>
          <a:r>
            <a:rPr lang="fr-CA" sz="1800" b="1" dirty="0" err="1">
              <a:latin typeface="Arial" panose="020B0604020202020204" pitchFamily="34" charset="0"/>
              <a:cs typeface="Arial" panose="020B0604020202020204" pitchFamily="34" charset="0"/>
            </a:rPr>
            <a:t>ette</a:t>
          </a:r>
          <a:r>
            <a:rPr lang="fr-CA" sz="1800" b="1" dirty="0">
              <a:latin typeface="Arial" panose="020B0604020202020204" pitchFamily="34" charset="0"/>
              <a:cs typeface="Arial" panose="020B0604020202020204" pitchFamily="34" charset="0"/>
            </a:rPr>
            <a:t> matière végétale sert comme fumier ou engrais pour le développement des plantes</a:t>
          </a:r>
          <a:endParaRPr lang="pt-PT" sz="1800" b="1" dirty="0">
            <a:latin typeface="Arial" panose="020B0604020202020204" pitchFamily="34" charset="0"/>
            <a:cs typeface="Arial" panose="020B0604020202020204" pitchFamily="34" charset="0"/>
          </a:endParaRPr>
        </a:p>
      </dgm:t>
    </dgm:pt>
    <dgm:pt modelId="{CC9EE4AA-320A-4A76-8AA2-180800B1B130}" type="parTrans" cxnId="{46074565-1DF7-44F2-BA30-9A0C1EA5805C}">
      <dgm:prSet/>
      <dgm:spPr/>
      <dgm:t>
        <a:bodyPr/>
        <a:lstStyle/>
        <a:p>
          <a:endParaRPr lang="pt-PT"/>
        </a:p>
      </dgm:t>
    </dgm:pt>
    <dgm:pt modelId="{DF61F336-01E7-42ED-8C60-0F531FE10B97}" type="sibTrans" cxnId="{46074565-1DF7-44F2-BA30-9A0C1EA5805C}">
      <dgm:prSet/>
      <dgm:spPr/>
      <dgm:t>
        <a:bodyPr/>
        <a:lstStyle/>
        <a:p>
          <a:endParaRPr lang="pt-PT"/>
        </a:p>
      </dgm:t>
    </dgm:pt>
    <dgm:pt modelId="{1ABD4ADA-F550-48A7-917A-A019AFE15434}">
      <dgm:prSet phldrT="[Texto]" custT="1"/>
      <dgm:spPr/>
      <dgm:t>
        <a:bodyPr/>
        <a:lstStyle/>
        <a:p>
          <a:r>
            <a:rPr lang="fr-FR" sz="1800" b="1" dirty="0">
              <a:latin typeface="Arial" panose="020B0604020202020204" pitchFamily="34" charset="0"/>
              <a:cs typeface="Arial" panose="020B0604020202020204" pitchFamily="34" charset="0"/>
            </a:rPr>
            <a:t>Les billons sont formés par le prélèvement de briques d’argile au moyen d’un araire en les superposant jusqu’à former une butte de la forme d’un caméléon coupé en deux</a:t>
          </a:r>
          <a:endParaRPr lang="pt-PT" sz="1800" dirty="0">
            <a:latin typeface="Arial" panose="020B0604020202020204" pitchFamily="34" charset="0"/>
            <a:cs typeface="Arial" panose="020B0604020202020204" pitchFamily="34" charset="0"/>
          </a:endParaRPr>
        </a:p>
      </dgm:t>
    </dgm:pt>
    <dgm:pt modelId="{765E7FB9-39BD-4B67-B573-AC997ADCAD0B}" type="parTrans" cxnId="{12F04695-E010-4901-B197-762FDBF58DF2}">
      <dgm:prSet/>
      <dgm:spPr/>
      <dgm:t>
        <a:bodyPr/>
        <a:lstStyle/>
        <a:p>
          <a:endParaRPr lang="pt-PT"/>
        </a:p>
      </dgm:t>
    </dgm:pt>
    <dgm:pt modelId="{876C734F-B54D-4CB1-93DD-3437D4F3F4CF}" type="sibTrans" cxnId="{12F04695-E010-4901-B197-762FDBF58DF2}">
      <dgm:prSet/>
      <dgm:spPr/>
      <dgm:t>
        <a:bodyPr/>
        <a:lstStyle/>
        <a:p>
          <a:endParaRPr lang="pt-PT"/>
        </a:p>
      </dgm:t>
    </dgm:pt>
    <dgm:pt modelId="{BB64F970-10DB-4E9A-A84F-C0D4BA1E5829}" type="pres">
      <dgm:prSet presAssocID="{61255578-C900-44DB-BFFF-7E43FB65D068}" presName="CompostProcess" presStyleCnt="0">
        <dgm:presLayoutVars>
          <dgm:dir/>
          <dgm:resizeHandles val="exact"/>
        </dgm:presLayoutVars>
      </dgm:prSet>
      <dgm:spPr/>
    </dgm:pt>
    <dgm:pt modelId="{10C76DF0-FBFE-4130-86DB-5A6615C2C583}" type="pres">
      <dgm:prSet presAssocID="{61255578-C900-44DB-BFFF-7E43FB65D068}" presName="arrow" presStyleLbl="bgShp" presStyleIdx="0" presStyleCnt="1" custScaleX="117647" custLinFactNeighborX="-607" custLinFactNeighborY="22471"/>
      <dgm:spPr/>
    </dgm:pt>
    <dgm:pt modelId="{C7BC526B-DA4F-42D7-A31F-8176E064A836}" type="pres">
      <dgm:prSet presAssocID="{61255578-C900-44DB-BFFF-7E43FB65D068}" presName="linearProcess" presStyleCnt="0"/>
      <dgm:spPr/>
    </dgm:pt>
    <dgm:pt modelId="{C0554DE0-CC55-4189-967A-4CB1ED98B974}" type="pres">
      <dgm:prSet presAssocID="{12B42555-5702-40CA-9C99-5A6676E391D5}" presName="textNode" presStyleLbl="node1" presStyleIdx="0" presStyleCnt="3" custScaleX="74693" custScaleY="118130">
        <dgm:presLayoutVars>
          <dgm:bulletEnabled val="1"/>
        </dgm:presLayoutVars>
      </dgm:prSet>
      <dgm:spPr/>
    </dgm:pt>
    <dgm:pt modelId="{BF7989EF-63F3-4D6A-92C8-856103BCF33F}" type="pres">
      <dgm:prSet presAssocID="{EA196DED-B53A-490C-9279-7A2F9A6B6B63}" presName="sibTrans" presStyleCnt="0"/>
      <dgm:spPr/>
    </dgm:pt>
    <dgm:pt modelId="{8621EF4F-648D-40C4-A6D7-9D230096F1FF}" type="pres">
      <dgm:prSet presAssocID="{5103A3D5-AE72-48E3-9ED7-F94D9F55100B}" presName="textNode" presStyleLbl="node1" presStyleIdx="1" presStyleCnt="3" custScaleX="84534" custScaleY="122007">
        <dgm:presLayoutVars>
          <dgm:bulletEnabled val="1"/>
        </dgm:presLayoutVars>
      </dgm:prSet>
      <dgm:spPr/>
    </dgm:pt>
    <dgm:pt modelId="{A6C7B21B-8C2B-4D36-A7E1-59A87350B40C}" type="pres">
      <dgm:prSet presAssocID="{DF61F336-01E7-42ED-8C60-0F531FE10B97}" presName="sibTrans" presStyleCnt="0"/>
      <dgm:spPr/>
    </dgm:pt>
    <dgm:pt modelId="{18C39BE1-6A81-4AA0-A80F-9FE57D796DA3}" type="pres">
      <dgm:prSet presAssocID="{1ABD4ADA-F550-48A7-917A-A019AFE15434}" presName="textNode" presStyleLbl="node1" presStyleIdx="2" presStyleCnt="3" custScaleX="77264" custScaleY="125314">
        <dgm:presLayoutVars>
          <dgm:bulletEnabled val="1"/>
        </dgm:presLayoutVars>
      </dgm:prSet>
      <dgm:spPr/>
    </dgm:pt>
  </dgm:ptLst>
  <dgm:cxnLst>
    <dgm:cxn modelId="{B36C3200-ADBA-4006-95F8-0890FC207D7F}" type="presOf" srcId="{12B42555-5702-40CA-9C99-5A6676E391D5}" destId="{C0554DE0-CC55-4189-967A-4CB1ED98B974}" srcOrd="0" destOrd="0" presId="urn:microsoft.com/office/officeart/2005/8/layout/hProcess9"/>
    <dgm:cxn modelId="{46074565-1DF7-44F2-BA30-9A0C1EA5805C}" srcId="{61255578-C900-44DB-BFFF-7E43FB65D068}" destId="{5103A3D5-AE72-48E3-9ED7-F94D9F55100B}" srcOrd="1" destOrd="0" parTransId="{CC9EE4AA-320A-4A76-8AA2-180800B1B130}" sibTransId="{DF61F336-01E7-42ED-8C60-0F531FE10B97}"/>
    <dgm:cxn modelId="{2CB51B91-4684-49A6-BEBA-D3DEAABF5824}" srcId="{61255578-C900-44DB-BFFF-7E43FB65D068}" destId="{12B42555-5702-40CA-9C99-5A6676E391D5}" srcOrd="0" destOrd="0" parTransId="{608AB951-2A8E-4849-A9D8-52B5E48D51C5}" sibTransId="{EA196DED-B53A-490C-9279-7A2F9A6B6B63}"/>
    <dgm:cxn modelId="{12F04695-E010-4901-B197-762FDBF58DF2}" srcId="{61255578-C900-44DB-BFFF-7E43FB65D068}" destId="{1ABD4ADA-F550-48A7-917A-A019AFE15434}" srcOrd="2" destOrd="0" parTransId="{765E7FB9-39BD-4B67-B573-AC997ADCAD0B}" sibTransId="{876C734F-B54D-4CB1-93DD-3437D4F3F4CF}"/>
    <dgm:cxn modelId="{392D67AB-A6D6-49C2-8CA7-66B0421DD794}" type="presOf" srcId="{61255578-C900-44DB-BFFF-7E43FB65D068}" destId="{BB64F970-10DB-4E9A-A84F-C0D4BA1E5829}" srcOrd="0" destOrd="0" presId="urn:microsoft.com/office/officeart/2005/8/layout/hProcess9"/>
    <dgm:cxn modelId="{E3CD47CE-538D-4323-BE75-47D5EF4A6631}" type="presOf" srcId="{1ABD4ADA-F550-48A7-917A-A019AFE15434}" destId="{18C39BE1-6A81-4AA0-A80F-9FE57D796DA3}" srcOrd="0" destOrd="0" presId="urn:microsoft.com/office/officeart/2005/8/layout/hProcess9"/>
    <dgm:cxn modelId="{5A214BCE-6CDC-4B3A-9C3A-675870E3DE82}" type="presOf" srcId="{5103A3D5-AE72-48E3-9ED7-F94D9F55100B}" destId="{8621EF4F-648D-40C4-A6D7-9D230096F1FF}" srcOrd="0" destOrd="0" presId="urn:microsoft.com/office/officeart/2005/8/layout/hProcess9"/>
    <dgm:cxn modelId="{477B8ABC-DF32-4CFC-851E-0600F9BB3903}" type="presParOf" srcId="{BB64F970-10DB-4E9A-A84F-C0D4BA1E5829}" destId="{10C76DF0-FBFE-4130-86DB-5A6615C2C583}" srcOrd="0" destOrd="0" presId="urn:microsoft.com/office/officeart/2005/8/layout/hProcess9"/>
    <dgm:cxn modelId="{05422F69-664D-4DB9-B4BA-07CDBCA4EA12}" type="presParOf" srcId="{BB64F970-10DB-4E9A-A84F-C0D4BA1E5829}" destId="{C7BC526B-DA4F-42D7-A31F-8176E064A836}" srcOrd="1" destOrd="0" presId="urn:microsoft.com/office/officeart/2005/8/layout/hProcess9"/>
    <dgm:cxn modelId="{4A3E7048-CFA3-41C7-9395-A2E4D75E0909}" type="presParOf" srcId="{C7BC526B-DA4F-42D7-A31F-8176E064A836}" destId="{C0554DE0-CC55-4189-967A-4CB1ED98B974}" srcOrd="0" destOrd="0" presId="urn:microsoft.com/office/officeart/2005/8/layout/hProcess9"/>
    <dgm:cxn modelId="{F56AE7FB-D802-484D-8FE5-83FA4F3F13BE}" type="presParOf" srcId="{C7BC526B-DA4F-42D7-A31F-8176E064A836}" destId="{BF7989EF-63F3-4D6A-92C8-856103BCF33F}" srcOrd="1" destOrd="0" presId="urn:microsoft.com/office/officeart/2005/8/layout/hProcess9"/>
    <dgm:cxn modelId="{5A757BE4-2E42-4B70-B068-2FB53A4EB2A5}" type="presParOf" srcId="{C7BC526B-DA4F-42D7-A31F-8176E064A836}" destId="{8621EF4F-648D-40C4-A6D7-9D230096F1FF}" srcOrd="2" destOrd="0" presId="urn:microsoft.com/office/officeart/2005/8/layout/hProcess9"/>
    <dgm:cxn modelId="{238705D7-2DB8-4B87-BBA9-DC41A1AC1221}" type="presParOf" srcId="{C7BC526B-DA4F-42D7-A31F-8176E064A836}" destId="{A6C7B21B-8C2B-4D36-A7E1-59A87350B40C}" srcOrd="3" destOrd="0" presId="urn:microsoft.com/office/officeart/2005/8/layout/hProcess9"/>
    <dgm:cxn modelId="{74ECAE1E-9B8D-4F0B-843D-B0AC0A91EF79}" type="presParOf" srcId="{C7BC526B-DA4F-42D7-A31F-8176E064A836}" destId="{18C39BE1-6A81-4AA0-A80F-9FE57D796DA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255578-C900-44DB-BFFF-7E43FB65D068}" type="doc">
      <dgm:prSet loTypeId="urn:microsoft.com/office/officeart/2005/8/layout/hProcess9" loCatId="process" qsTypeId="urn:microsoft.com/office/officeart/2005/8/quickstyle/simple1" qsCatId="simple" csTypeId="urn:microsoft.com/office/officeart/2005/8/colors/accent1_2" csCatId="accent1" phldr="1"/>
      <dgm:spPr/>
    </dgm:pt>
    <dgm:pt modelId="{12B42555-5702-40CA-9C99-5A6676E391D5}">
      <dgm:prSet phldrT="[Texto]" custT="1"/>
      <dgm:spPr/>
      <dgm:t>
        <a:bodyPr/>
        <a:lstStyle/>
        <a:p>
          <a:pPr algn="ctr"/>
          <a:r>
            <a:rPr lang="fr-FR" sz="1800" b="1" dirty="0">
              <a:latin typeface="Arial" panose="020B0604020202020204" pitchFamily="34" charset="0"/>
              <a:cs typeface="Arial" panose="020B0604020202020204" pitchFamily="34" charset="0"/>
            </a:rPr>
            <a:t>Le paysan rempli les parcelles avec la première pluie pendant quelques jours avant de l’ouvrir. Il doit faire ceci deux, trois fois ou plus selon l’intensité du sel dans le périmètre. Une fois l’intensité du sel est réduite, les parcelles peuvent être utilisées</a:t>
          </a:r>
          <a:endParaRPr lang="pt-PT" sz="1800" b="1" dirty="0">
            <a:latin typeface="Arial" panose="020B0604020202020204" pitchFamily="34" charset="0"/>
            <a:cs typeface="Arial" panose="020B0604020202020204" pitchFamily="34" charset="0"/>
          </a:endParaRPr>
        </a:p>
      </dgm:t>
    </dgm:pt>
    <dgm:pt modelId="{608AB951-2A8E-4849-A9D8-52B5E48D51C5}" type="parTrans" cxnId="{2CB51B91-4684-49A6-BEBA-D3DEAABF5824}">
      <dgm:prSet/>
      <dgm:spPr/>
      <dgm:t>
        <a:bodyPr/>
        <a:lstStyle/>
        <a:p>
          <a:endParaRPr lang="pt-PT"/>
        </a:p>
      </dgm:t>
    </dgm:pt>
    <dgm:pt modelId="{EA196DED-B53A-490C-9279-7A2F9A6B6B63}" type="sibTrans" cxnId="{2CB51B91-4684-49A6-BEBA-D3DEAABF5824}">
      <dgm:prSet/>
      <dgm:spPr/>
      <dgm:t>
        <a:bodyPr/>
        <a:lstStyle/>
        <a:p>
          <a:endParaRPr lang="pt-PT"/>
        </a:p>
      </dgm:t>
    </dgm:pt>
    <dgm:pt modelId="{5103A3D5-AE72-48E3-9ED7-F94D9F55100B}">
      <dgm:prSet phldrT="[Texto]" custT="1"/>
      <dgm:spPr/>
      <dgm:t>
        <a:bodyPr/>
        <a:lstStyle/>
        <a:p>
          <a:pPr algn="ctr"/>
          <a:r>
            <a:rPr lang="fr-FR" sz="1800" b="1" dirty="0">
              <a:latin typeface="Arial" panose="020B0604020202020204" pitchFamily="34" charset="0"/>
              <a:cs typeface="Arial" panose="020B0604020202020204" pitchFamily="34" charset="0"/>
            </a:rPr>
            <a:t>Le paysan adopte ou applique cette technique de désalinisation des parcelles pour avoir une meilleure production de riz de mangrove. Après reprendre la même procédure deux ou trois fois par an pour désaliniser la rizière </a:t>
          </a:r>
          <a:endParaRPr lang="pt-PT" sz="1800" b="1" dirty="0">
            <a:latin typeface="Arial" panose="020B0604020202020204" pitchFamily="34" charset="0"/>
            <a:cs typeface="Arial" panose="020B0604020202020204" pitchFamily="34" charset="0"/>
          </a:endParaRPr>
        </a:p>
      </dgm:t>
    </dgm:pt>
    <dgm:pt modelId="{CC9EE4AA-320A-4A76-8AA2-180800B1B130}" type="parTrans" cxnId="{46074565-1DF7-44F2-BA30-9A0C1EA5805C}">
      <dgm:prSet/>
      <dgm:spPr/>
      <dgm:t>
        <a:bodyPr/>
        <a:lstStyle/>
        <a:p>
          <a:endParaRPr lang="pt-PT"/>
        </a:p>
      </dgm:t>
    </dgm:pt>
    <dgm:pt modelId="{DF61F336-01E7-42ED-8C60-0F531FE10B97}" type="sibTrans" cxnId="{46074565-1DF7-44F2-BA30-9A0C1EA5805C}">
      <dgm:prSet/>
      <dgm:spPr/>
      <dgm:t>
        <a:bodyPr/>
        <a:lstStyle/>
        <a:p>
          <a:endParaRPr lang="pt-PT"/>
        </a:p>
      </dgm:t>
    </dgm:pt>
    <dgm:pt modelId="{1ABD4ADA-F550-48A7-917A-A019AFE15434}">
      <dgm:prSet phldrT="[Texto]" custT="1"/>
      <dgm:spPr/>
      <dgm:t>
        <a:bodyPr/>
        <a:lstStyle/>
        <a:p>
          <a:r>
            <a:rPr lang="fr-FR" sz="1800" b="1" dirty="0">
              <a:latin typeface="Arial" panose="020B0604020202020204" pitchFamily="34" charset="0"/>
              <a:cs typeface="Arial" panose="020B0604020202020204" pitchFamily="34" charset="0"/>
            </a:rPr>
            <a:t>Ici le paysan peut utiliser la rizière en faisant la semi directe et/ou faire un repiquage à partir de plantules élevées en pépinières</a:t>
          </a:r>
          <a:endParaRPr lang="pt-PT" sz="1800" dirty="0">
            <a:latin typeface="Arial" panose="020B0604020202020204" pitchFamily="34" charset="0"/>
            <a:cs typeface="Arial" panose="020B0604020202020204" pitchFamily="34" charset="0"/>
          </a:endParaRPr>
        </a:p>
      </dgm:t>
    </dgm:pt>
    <dgm:pt modelId="{765E7FB9-39BD-4B67-B573-AC997ADCAD0B}" type="parTrans" cxnId="{12F04695-E010-4901-B197-762FDBF58DF2}">
      <dgm:prSet/>
      <dgm:spPr/>
      <dgm:t>
        <a:bodyPr/>
        <a:lstStyle/>
        <a:p>
          <a:endParaRPr lang="pt-PT"/>
        </a:p>
      </dgm:t>
    </dgm:pt>
    <dgm:pt modelId="{876C734F-B54D-4CB1-93DD-3437D4F3F4CF}" type="sibTrans" cxnId="{12F04695-E010-4901-B197-762FDBF58DF2}">
      <dgm:prSet/>
      <dgm:spPr/>
      <dgm:t>
        <a:bodyPr/>
        <a:lstStyle/>
        <a:p>
          <a:endParaRPr lang="pt-PT"/>
        </a:p>
      </dgm:t>
    </dgm:pt>
    <dgm:pt modelId="{BB64F970-10DB-4E9A-A84F-C0D4BA1E5829}" type="pres">
      <dgm:prSet presAssocID="{61255578-C900-44DB-BFFF-7E43FB65D068}" presName="CompostProcess" presStyleCnt="0">
        <dgm:presLayoutVars>
          <dgm:dir/>
          <dgm:resizeHandles val="exact"/>
        </dgm:presLayoutVars>
      </dgm:prSet>
      <dgm:spPr/>
    </dgm:pt>
    <dgm:pt modelId="{10C76DF0-FBFE-4130-86DB-5A6615C2C583}" type="pres">
      <dgm:prSet presAssocID="{61255578-C900-44DB-BFFF-7E43FB65D068}" presName="arrow" presStyleLbl="bgShp" presStyleIdx="0" presStyleCnt="1" custLinFactNeighborX="-607" custLinFactNeighborY="22471"/>
      <dgm:spPr/>
    </dgm:pt>
    <dgm:pt modelId="{C7BC526B-DA4F-42D7-A31F-8176E064A836}" type="pres">
      <dgm:prSet presAssocID="{61255578-C900-44DB-BFFF-7E43FB65D068}" presName="linearProcess" presStyleCnt="0"/>
      <dgm:spPr/>
    </dgm:pt>
    <dgm:pt modelId="{C0554DE0-CC55-4189-967A-4CB1ED98B974}" type="pres">
      <dgm:prSet presAssocID="{12B42555-5702-40CA-9C99-5A6676E391D5}" presName="textNode" presStyleLbl="node1" presStyleIdx="0" presStyleCnt="3" custScaleX="92717" custScaleY="158497">
        <dgm:presLayoutVars>
          <dgm:bulletEnabled val="1"/>
        </dgm:presLayoutVars>
      </dgm:prSet>
      <dgm:spPr/>
    </dgm:pt>
    <dgm:pt modelId="{BF7989EF-63F3-4D6A-92C8-856103BCF33F}" type="pres">
      <dgm:prSet presAssocID="{EA196DED-B53A-490C-9279-7A2F9A6B6B63}" presName="sibTrans" presStyleCnt="0"/>
      <dgm:spPr/>
    </dgm:pt>
    <dgm:pt modelId="{8621EF4F-648D-40C4-A6D7-9D230096F1FF}" type="pres">
      <dgm:prSet presAssocID="{5103A3D5-AE72-48E3-9ED7-F94D9F55100B}" presName="textNode" presStyleLbl="node1" presStyleIdx="1" presStyleCnt="3" custScaleX="99028" custScaleY="146514">
        <dgm:presLayoutVars>
          <dgm:bulletEnabled val="1"/>
        </dgm:presLayoutVars>
      </dgm:prSet>
      <dgm:spPr/>
    </dgm:pt>
    <dgm:pt modelId="{A6C7B21B-8C2B-4D36-A7E1-59A87350B40C}" type="pres">
      <dgm:prSet presAssocID="{DF61F336-01E7-42ED-8C60-0F531FE10B97}" presName="sibTrans" presStyleCnt="0"/>
      <dgm:spPr/>
    </dgm:pt>
    <dgm:pt modelId="{18C39BE1-6A81-4AA0-A80F-9FE57D796DA3}" type="pres">
      <dgm:prSet presAssocID="{1ABD4ADA-F550-48A7-917A-A019AFE15434}" presName="textNode" presStyleLbl="node1" presStyleIdx="2" presStyleCnt="3" custScaleX="77264" custScaleY="125314">
        <dgm:presLayoutVars>
          <dgm:bulletEnabled val="1"/>
        </dgm:presLayoutVars>
      </dgm:prSet>
      <dgm:spPr/>
    </dgm:pt>
  </dgm:ptLst>
  <dgm:cxnLst>
    <dgm:cxn modelId="{B36C3200-ADBA-4006-95F8-0890FC207D7F}" type="presOf" srcId="{12B42555-5702-40CA-9C99-5A6676E391D5}" destId="{C0554DE0-CC55-4189-967A-4CB1ED98B974}" srcOrd="0" destOrd="0" presId="urn:microsoft.com/office/officeart/2005/8/layout/hProcess9"/>
    <dgm:cxn modelId="{46074565-1DF7-44F2-BA30-9A0C1EA5805C}" srcId="{61255578-C900-44DB-BFFF-7E43FB65D068}" destId="{5103A3D5-AE72-48E3-9ED7-F94D9F55100B}" srcOrd="1" destOrd="0" parTransId="{CC9EE4AA-320A-4A76-8AA2-180800B1B130}" sibTransId="{DF61F336-01E7-42ED-8C60-0F531FE10B97}"/>
    <dgm:cxn modelId="{2CB51B91-4684-49A6-BEBA-D3DEAABF5824}" srcId="{61255578-C900-44DB-BFFF-7E43FB65D068}" destId="{12B42555-5702-40CA-9C99-5A6676E391D5}" srcOrd="0" destOrd="0" parTransId="{608AB951-2A8E-4849-A9D8-52B5E48D51C5}" sibTransId="{EA196DED-B53A-490C-9279-7A2F9A6B6B63}"/>
    <dgm:cxn modelId="{12F04695-E010-4901-B197-762FDBF58DF2}" srcId="{61255578-C900-44DB-BFFF-7E43FB65D068}" destId="{1ABD4ADA-F550-48A7-917A-A019AFE15434}" srcOrd="2" destOrd="0" parTransId="{765E7FB9-39BD-4B67-B573-AC997ADCAD0B}" sibTransId="{876C734F-B54D-4CB1-93DD-3437D4F3F4CF}"/>
    <dgm:cxn modelId="{392D67AB-A6D6-49C2-8CA7-66B0421DD794}" type="presOf" srcId="{61255578-C900-44DB-BFFF-7E43FB65D068}" destId="{BB64F970-10DB-4E9A-A84F-C0D4BA1E5829}" srcOrd="0" destOrd="0" presId="urn:microsoft.com/office/officeart/2005/8/layout/hProcess9"/>
    <dgm:cxn modelId="{E3CD47CE-538D-4323-BE75-47D5EF4A6631}" type="presOf" srcId="{1ABD4ADA-F550-48A7-917A-A019AFE15434}" destId="{18C39BE1-6A81-4AA0-A80F-9FE57D796DA3}" srcOrd="0" destOrd="0" presId="urn:microsoft.com/office/officeart/2005/8/layout/hProcess9"/>
    <dgm:cxn modelId="{5A214BCE-6CDC-4B3A-9C3A-675870E3DE82}" type="presOf" srcId="{5103A3D5-AE72-48E3-9ED7-F94D9F55100B}" destId="{8621EF4F-648D-40C4-A6D7-9D230096F1FF}" srcOrd="0" destOrd="0" presId="urn:microsoft.com/office/officeart/2005/8/layout/hProcess9"/>
    <dgm:cxn modelId="{477B8ABC-DF32-4CFC-851E-0600F9BB3903}" type="presParOf" srcId="{BB64F970-10DB-4E9A-A84F-C0D4BA1E5829}" destId="{10C76DF0-FBFE-4130-86DB-5A6615C2C583}" srcOrd="0" destOrd="0" presId="urn:microsoft.com/office/officeart/2005/8/layout/hProcess9"/>
    <dgm:cxn modelId="{05422F69-664D-4DB9-B4BA-07CDBCA4EA12}" type="presParOf" srcId="{BB64F970-10DB-4E9A-A84F-C0D4BA1E5829}" destId="{C7BC526B-DA4F-42D7-A31F-8176E064A836}" srcOrd="1" destOrd="0" presId="urn:microsoft.com/office/officeart/2005/8/layout/hProcess9"/>
    <dgm:cxn modelId="{4A3E7048-CFA3-41C7-9395-A2E4D75E0909}" type="presParOf" srcId="{C7BC526B-DA4F-42D7-A31F-8176E064A836}" destId="{C0554DE0-CC55-4189-967A-4CB1ED98B974}" srcOrd="0" destOrd="0" presId="urn:microsoft.com/office/officeart/2005/8/layout/hProcess9"/>
    <dgm:cxn modelId="{F56AE7FB-D802-484D-8FE5-83FA4F3F13BE}" type="presParOf" srcId="{C7BC526B-DA4F-42D7-A31F-8176E064A836}" destId="{BF7989EF-63F3-4D6A-92C8-856103BCF33F}" srcOrd="1" destOrd="0" presId="urn:microsoft.com/office/officeart/2005/8/layout/hProcess9"/>
    <dgm:cxn modelId="{5A757BE4-2E42-4B70-B068-2FB53A4EB2A5}" type="presParOf" srcId="{C7BC526B-DA4F-42D7-A31F-8176E064A836}" destId="{8621EF4F-648D-40C4-A6D7-9D230096F1FF}" srcOrd="2" destOrd="0" presId="urn:microsoft.com/office/officeart/2005/8/layout/hProcess9"/>
    <dgm:cxn modelId="{238705D7-2DB8-4B87-BBA9-DC41A1AC1221}" type="presParOf" srcId="{C7BC526B-DA4F-42D7-A31F-8176E064A836}" destId="{A6C7B21B-8C2B-4D36-A7E1-59A87350B40C}" srcOrd="3" destOrd="0" presId="urn:microsoft.com/office/officeart/2005/8/layout/hProcess9"/>
    <dgm:cxn modelId="{74ECAE1E-9B8D-4F0B-843D-B0AC0A91EF79}" type="presParOf" srcId="{C7BC526B-DA4F-42D7-A31F-8176E064A836}" destId="{18C39BE1-6A81-4AA0-A80F-9FE57D796DA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255578-C900-44DB-BFFF-7E43FB65D068}" type="doc">
      <dgm:prSet loTypeId="urn:microsoft.com/office/officeart/2005/8/layout/hProcess9" loCatId="process" qsTypeId="urn:microsoft.com/office/officeart/2005/8/quickstyle/simple1" qsCatId="simple" csTypeId="urn:microsoft.com/office/officeart/2005/8/colors/accent1_2" csCatId="accent1" phldr="1"/>
      <dgm:spPr/>
    </dgm:pt>
    <dgm:pt modelId="{12B42555-5702-40CA-9C99-5A6676E391D5}">
      <dgm:prSet phldrT="[Texto]" custT="1"/>
      <dgm:spPr/>
      <dgm:t>
        <a:bodyPr/>
        <a:lstStyle/>
        <a:p>
          <a:pPr algn="ctr"/>
          <a:r>
            <a:rPr lang="fr-FR" sz="1800" dirty="0">
              <a:latin typeface="Arial" panose="020B0604020202020204" pitchFamily="34" charset="0"/>
              <a:cs typeface="Arial" panose="020B0604020202020204" pitchFamily="34" charset="0"/>
            </a:rPr>
            <a:t>En ce temps, il faut faire le désherbasse, c’est-à-dire, d’enlever les mauvaises herbes qui peuvent entraver la croissance et développement des plantes</a:t>
          </a:r>
          <a:endParaRPr lang="pt-PT" sz="1800" b="1" dirty="0">
            <a:latin typeface="Arial" panose="020B0604020202020204" pitchFamily="34" charset="0"/>
            <a:cs typeface="Arial" panose="020B0604020202020204" pitchFamily="34" charset="0"/>
          </a:endParaRPr>
        </a:p>
      </dgm:t>
    </dgm:pt>
    <dgm:pt modelId="{608AB951-2A8E-4849-A9D8-52B5E48D51C5}" type="parTrans" cxnId="{2CB51B91-4684-49A6-BEBA-D3DEAABF5824}">
      <dgm:prSet/>
      <dgm:spPr/>
      <dgm:t>
        <a:bodyPr/>
        <a:lstStyle/>
        <a:p>
          <a:endParaRPr lang="pt-PT"/>
        </a:p>
      </dgm:t>
    </dgm:pt>
    <dgm:pt modelId="{EA196DED-B53A-490C-9279-7A2F9A6B6B63}" type="sibTrans" cxnId="{2CB51B91-4684-49A6-BEBA-D3DEAABF5824}">
      <dgm:prSet/>
      <dgm:spPr/>
      <dgm:t>
        <a:bodyPr/>
        <a:lstStyle/>
        <a:p>
          <a:endParaRPr lang="pt-PT"/>
        </a:p>
      </dgm:t>
    </dgm:pt>
    <dgm:pt modelId="{5103A3D5-AE72-48E3-9ED7-F94D9F55100B}">
      <dgm:prSet phldrT="[Texto]" custT="1"/>
      <dgm:spPr/>
      <dgm:t>
        <a:bodyPr/>
        <a:lstStyle/>
        <a:p>
          <a:r>
            <a:rPr lang="fr-FR" sz="1800" b="0" dirty="0">
              <a:latin typeface="Arial" panose="020B0604020202020204" pitchFamily="34" charset="0"/>
              <a:cs typeface="Arial" panose="020B0604020202020204" pitchFamily="34" charset="0"/>
            </a:rPr>
            <a:t>Comme la plupart des activités agricoles, la récolte est faite manuellement. Elle est généralement organisée en groupe et rémunérée à la fin du travail</a:t>
          </a:r>
          <a:endParaRPr lang="pt-PT" sz="1800" b="0" dirty="0">
            <a:latin typeface="Arial" panose="020B0604020202020204" pitchFamily="34" charset="0"/>
            <a:cs typeface="Arial" panose="020B0604020202020204" pitchFamily="34" charset="0"/>
          </a:endParaRPr>
        </a:p>
      </dgm:t>
    </dgm:pt>
    <dgm:pt modelId="{CC9EE4AA-320A-4A76-8AA2-180800B1B130}" type="parTrans" cxnId="{46074565-1DF7-44F2-BA30-9A0C1EA5805C}">
      <dgm:prSet/>
      <dgm:spPr/>
      <dgm:t>
        <a:bodyPr/>
        <a:lstStyle/>
        <a:p>
          <a:endParaRPr lang="pt-PT"/>
        </a:p>
      </dgm:t>
    </dgm:pt>
    <dgm:pt modelId="{DF61F336-01E7-42ED-8C60-0F531FE10B97}" type="sibTrans" cxnId="{46074565-1DF7-44F2-BA30-9A0C1EA5805C}">
      <dgm:prSet/>
      <dgm:spPr/>
      <dgm:t>
        <a:bodyPr/>
        <a:lstStyle/>
        <a:p>
          <a:endParaRPr lang="pt-PT"/>
        </a:p>
      </dgm:t>
    </dgm:pt>
    <dgm:pt modelId="{BB64F970-10DB-4E9A-A84F-C0D4BA1E5829}" type="pres">
      <dgm:prSet presAssocID="{61255578-C900-44DB-BFFF-7E43FB65D068}" presName="CompostProcess" presStyleCnt="0">
        <dgm:presLayoutVars>
          <dgm:dir/>
          <dgm:resizeHandles val="exact"/>
        </dgm:presLayoutVars>
      </dgm:prSet>
      <dgm:spPr/>
    </dgm:pt>
    <dgm:pt modelId="{10C76DF0-FBFE-4130-86DB-5A6615C2C583}" type="pres">
      <dgm:prSet presAssocID="{61255578-C900-44DB-BFFF-7E43FB65D068}" presName="arrow" presStyleLbl="bgShp" presStyleIdx="0" presStyleCnt="1" custLinFactNeighborX="-607" custLinFactNeighborY="22471"/>
      <dgm:spPr/>
    </dgm:pt>
    <dgm:pt modelId="{C7BC526B-DA4F-42D7-A31F-8176E064A836}" type="pres">
      <dgm:prSet presAssocID="{61255578-C900-44DB-BFFF-7E43FB65D068}" presName="linearProcess" presStyleCnt="0"/>
      <dgm:spPr/>
    </dgm:pt>
    <dgm:pt modelId="{C0554DE0-CC55-4189-967A-4CB1ED98B974}" type="pres">
      <dgm:prSet presAssocID="{12B42555-5702-40CA-9C99-5A6676E391D5}" presName="textNode" presStyleLbl="node1" presStyleIdx="0" presStyleCnt="2" custScaleX="68539" custScaleY="108706" custLinFactX="-6767" custLinFactNeighborX="-100000" custLinFactNeighborY="-7996">
        <dgm:presLayoutVars>
          <dgm:bulletEnabled val="1"/>
        </dgm:presLayoutVars>
      </dgm:prSet>
      <dgm:spPr/>
    </dgm:pt>
    <dgm:pt modelId="{BF7989EF-63F3-4D6A-92C8-856103BCF33F}" type="pres">
      <dgm:prSet presAssocID="{EA196DED-B53A-490C-9279-7A2F9A6B6B63}" presName="sibTrans" presStyleCnt="0"/>
      <dgm:spPr/>
    </dgm:pt>
    <dgm:pt modelId="{8621EF4F-648D-40C4-A6D7-9D230096F1FF}" type="pres">
      <dgm:prSet presAssocID="{5103A3D5-AE72-48E3-9ED7-F94D9F55100B}" presName="textNode" presStyleLbl="node1" presStyleIdx="1" presStyleCnt="2" custScaleX="69556" custScaleY="108033" custLinFactX="-11764" custLinFactNeighborX="-100000" custLinFactNeighborY="-6652">
        <dgm:presLayoutVars>
          <dgm:bulletEnabled val="1"/>
        </dgm:presLayoutVars>
      </dgm:prSet>
      <dgm:spPr/>
    </dgm:pt>
  </dgm:ptLst>
  <dgm:cxnLst>
    <dgm:cxn modelId="{B36C3200-ADBA-4006-95F8-0890FC207D7F}" type="presOf" srcId="{12B42555-5702-40CA-9C99-5A6676E391D5}" destId="{C0554DE0-CC55-4189-967A-4CB1ED98B974}" srcOrd="0" destOrd="0" presId="urn:microsoft.com/office/officeart/2005/8/layout/hProcess9"/>
    <dgm:cxn modelId="{46074565-1DF7-44F2-BA30-9A0C1EA5805C}" srcId="{61255578-C900-44DB-BFFF-7E43FB65D068}" destId="{5103A3D5-AE72-48E3-9ED7-F94D9F55100B}" srcOrd="1" destOrd="0" parTransId="{CC9EE4AA-320A-4A76-8AA2-180800B1B130}" sibTransId="{DF61F336-01E7-42ED-8C60-0F531FE10B97}"/>
    <dgm:cxn modelId="{2CB51B91-4684-49A6-BEBA-D3DEAABF5824}" srcId="{61255578-C900-44DB-BFFF-7E43FB65D068}" destId="{12B42555-5702-40CA-9C99-5A6676E391D5}" srcOrd="0" destOrd="0" parTransId="{608AB951-2A8E-4849-A9D8-52B5E48D51C5}" sibTransId="{EA196DED-B53A-490C-9279-7A2F9A6B6B63}"/>
    <dgm:cxn modelId="{392D67AB-A6D6-49C2-8CA7-66B0421DD794}" type="presOf" srcId="{61255578-C900-44DB-BFFF-7E43FB65D068}" destId="{BB64F970-10DB-4E9A-A84F-C0D4BA1E5829}" srcOrd="0" destOrd="0" presId="urn:microsoft.com/office/officeart/2005/8/layout/hProcess9"/>
    <dgm:cxn modelId="{5A214BCE-6CDC-4B3A-9C3A-675870E3DE82}" type="presOf" srcId="{5103A3D5-AE72-48E3-9ED7-F94D9F55100B}" destId="{8621EF4F-648D-40C4-A6D7-9D230096F1FF}" srcOrd="0" destOrd="0" presId="urn:microsoft.com/office/officeart/2005/8/layout/hProcess9"/>
    <dgm:cxn modelId="{477B8ABC-DF32-4CFC-851E-0600F9BB3903}" type="presParOf" srcId="{BB64F970-10DB-4E9A-A84F-C0D4BA1E5829}" destId="{10C76DF0-FBFE-4130-86DB-5A6615C2C583}" srcOrd="0" destOrd="0" presId="urn:microsoft.com/office/officeart/2005/8/layout/hProcess9"/>
    <dgm:cxn modelId="{05422F69-664D-4DB9-B4BA-07CDBCA4EA12}" type="presParOf" srcId="{BB64F970-10DB-4E9A-A84F-C0D4BA1E5829}" destId="{C7BC526B-DA4F-42D7-A31F-8176E064A836}" srcOrd="1" destOrd="0" presId="urn:microsoft.com/office/officeart/2005/8/layout/hProcess9"/>
    <dgm:cxn modelId="{4A3E7048-CFA3-41C7-9395-A2E4D75E0909}" type="presParOf" srcId="{C7BC526B-DA4F-42D7-A31F-8176E064A836}" destId="{C0554DE0-CC55-4189-967A-4CB1ED98B974}" srcOrd="0" destOrd="0" presId="urn:microsoft.com/office/officeart/2005/8/layout/hProcess9"/>
    <dgm:cxn modelId="{F56AE7FB-D802-484D-8FE5-83FA4F3F13BE}" type="presParOf" srcId="{C7BC526B-DA4F-42D7-A31F-8176E064A836}" destId="{BF7989EF-63F3-4D6A-92C8-856103BCF33F}" srcOrd="1" destOrd="0" presId="urn:microsoft.com/office/officeart/2005/8/layout/hProcess9"/>
    <dgm:cxn modelId="{5A757BE4-2E42-4B70-B068-2FB53A4EB2A5}" type="presParOf" srcId="{C7BC526B-DA4F-42D7-A31F-8176E064A836}" destId="{8621EF4F-648D-40C4-A6D7-9D230096F1FF}"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255578-C900-44DB-BFFF-7E43FB65D06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pt-PT"/>
        </a:p>
      </dgm:t>
    </dgm:pt>
    <dgm:pt modelId="{12B42555-5702-40CA-9C99-5A6676E391D5}">
      <dgm:prSet phldrT="[Texto]" custT="1"/>
      <dgm:spPr/>
      <dgm:t>
        <a:bodyPr/>
        <a:lstStyle/>
        <a:p>
          <a:pPr algn="ctr"/>
          <a:r>
            <a:rPr lang="fr-FR" sz="1800" b="1" dirty="0">
              <a:latin typeface="Arial" panose="020B0604020202020204" pitchFamily="34" charset="0"/>
              <a:cs typeface="Arial" panose="020B0604020202020204" pitchFamily="34" charset="0"/>
            </a:rPr>
            <a:t>Le battage se fait manuellement par les paysans eux-mêmes</a:t>
          </a:r>
          <a:endParaRPr lang="pt-PT" sz="1800" b="1" dirty="0">
            <a:latin typeface="Arial" panose="020B0604020202020204" pitchFamily="34" charset="0"/>
            <a:cs typeface="Arial" panose="020B0604020202020204" pitchFamily="34" charset="0"/>
          </a:endParaRPr>
        </a:p>
      </dgm:t>
    </dgm:pt>
    <dgm:pt modelId="{608AB951-2A8E-4849-A9D8-52B5E48D51C5}" type="parTrans" cxnId="{2CB51B91-4684-49A6-BEBA-D3DEAABF5824}">
      <dgm:prSet/>
      <dgm:spPr/>
      <dgm:t>
        <a:bodyPr/>
        <a:lstStyle/>
        <a:p>
          <a:endParaRPr lang="pt-PT"/>
        </a:p>
      </dgm:t>
    </dgm:pt>
    <dgm:pt modelId="{EA196DED-B53A-490C-9279-7A2F9A6B6B63}" type="sibTrans" cxnId="{2CB51B91-4684-49A6-BEBA-D3DEAABF5824}">
      <dgm:prSet/>
      <dgm:spPr/>
      <dgm:t>
        <a:bodyPr/>
        <a:lstStyle/>
        <a:p>
          <a:endParaRPr lang="pt-PT"/>
        </a:p>
      </dgm:t>
    </dgm:pt>
    <dgm:pt modelId="{5103A3D5-AE72-48E3-9ED7-F94D9F55100B}">
      <dgm:prSet phldrT="[Texto]" custT="1"/>
      <dgm:spPr/>
      <dgm:t>
        <a:bodyPr/>
        <a:lstStyle/>
        <a:p>
          <a:r>
            <a:rPr lang="fr-FR" sz="1800" b="1" dirty="0">
              <a:latin typeface="Arial" panose="020B0604020202020204" pitchFamily="34" charset="0"/>
              <a:cs typeface="Arial" panose="020B0604020202020204" pitchFamily="34" charset="0"/>
            </a:rPr>
            <a:t>Ils se forment en groupe d’entre-aide ou rémunéré en utilisant le battant une espèce de bois bien fait pour cet effet</a:t>
          </a:r>
          <a:endParaRPr lang="pt-PT" sz="1800" b="1" dirty="0">
            <a:latin typeface="Arial" panose="020B0604020202020204" pitchFamily="34" charset="0"/>
            <a:cs typeface="Arial" panose="020B0604020202020204" pitchFamily="34" charset="0"/>
          </a:endParaRPr>
        </a:p>
      </dgm:t>
    </dgm:pt>
    <dgm:pt modelId="{CC9EE4AA-320A-4A76-8AA2-180800B1B130}" type="parTrans" cxnId="{46074565-1DF7-44F2-BA30-9A0C1EA5805C}">
      <dgm:prSet/>
      <dgm:spPr/>
      <dgm:t>
        <a:bodyPr/>
        <a:lstStyle/>
        <a:p>
          <a:endParaRPr lang="pt-PT"/>
        </a:p>
      </dgm:t>
    </dgm:pt>
    <dgm:pt modelId="{DF61F336-01E7-42ED-8C60-0F531FE10B97}" type="sibTrans" cxnId="{46074565-1DF7-44F2-BA30-9A0C1EA5805C}">
      <dgm:prSet/>
      <dgm:spPr/>
      <dgm:t>
        <a:bodyPr/>
        <a:lstStyle/>
        <a:p>
          <a:endParaRPr lang="pt-PT"/>
        </a:p>
      </dgm:t>
    </dgm:pt>
    <dgm:pt modelId="{D0B5D0EC-8CA0-42CE-A829-1588872FCC12}">
      <dgm:prSet phldrT="[Texto]" custT="1"/>
      <dgm:spPr/>
      <dgm:t>
        <a:bodyPr/>
        <a:lstStyle/>
        <a:p>
          <a:r>
            <a:rPr lang="fr-FR" sz="1800" b="1" dirty="0">
              <a:latin typeface="Arial" panose="020B0604020202020204" pitchFamily="34" charset="0"/>
              <a:cs typeface="Arial" panose="020B0604020202020204" pitchFamily="34" charset="0"/>
            </a:rPr>
            <a:t>Après la récolte le riz est transporté par les femmes et l’amener dans la partie la plus haute de la Bolanha et y est laissé jusqu'au son battage</a:t>
          </a:r>
          <a:endParaRPr lang="pt-PT" sz="1800" dirty="0">
            <a:latin typeface="Arial" panose="020B0604020202020204" pitchFamily="34" charset="0"/>
            <a:cs typeface="Arial" panose="020B0604020202020204" pitchFamily="34" charset="0"/>
          </a:endParaRPr>
        </a:p>
      </dgm:t>
    </dgm:pt>
    <dgm:pt modelId="{E9C85CEE-5965-444C-961A-8F5083486775}" type="parTrans" cxnId="{78D03830-B516-4AC3-8C10-0C01697A1C68}">
      <dgm:prSet/>
      <dgm:spPr/>
      <dgm:t>
        <a:bodyPr/>
        <a:lstStyle/>
        <a:p>
          <a:endParaRPr lang="pt-PT"/>
        </a:p>
      </dgm:t>
    </dgm:pt>
    <dgm:pt modelId="{7213DFBA-8E6D-4D0B-B04C-771105C7F8F4}" type="sibTrans" cxnId="{78D03830-B516-4AC3-8C10-0C01697A1C68}">
      <dgm:prSet/>
      <dgm:spPr/>
      <dgm:t>
        <a:bodyPr/>
        <a:lstStyle/>
        <a:p>
          <a:endParaRPr lang="pt-PT"/>
        </a:p>
      </dgm:t>
    </dgm:pt>
    <dgm:pt modelId="{BB64F970-10DB-4E9A-A84F-C0D4BA1E5829}" type="pres">
      <dgm:prSet presAssocID="{61255578-C900-44DB-BFFF-7E43FB65D068}" presName="CompostProcess" presStyleCnt="0">
        <dgm:presLayoutVars>
          <dgm:dir/>
          <dgm:resizeHandles val="exact"/>
        </dgm:presLayoutVars>
      </dgm:prSet>
      <dgm:spPr/>
    </dgm:pt>
    <dgm:pt modelId="{10C76DF0-FBFE-4130-86DB-5A6615C2C583}" type="pres">
      <dgm:prSet presAssocID="{61255578-C900-44DB-BFFF-7E43FB65D068}" presName="arrow" presStyleLbl="bgShp" presStyleIdx="0" presStyleCnt="1" custLinFactNeighborX="46" custLinFactNeighborY="5377"/>
      <dgm:spPr/>
    </dgm:pt>
    <dgm:pt modelId="{C7BC526B-DA4F-42D7-A31F-8176E064A836}" type="pres">
      <dgm:prSet presAssocID="{61255578-C900-44DB-BFFF-7E43FB65D068}" presName="linearProcess" presStyleCnt="0"/>
      <dgm:spPr/>
    </dgm:pt>
    <dgm:pt modelId="{C0554DE0-CC55-4189-967A-4CB1ED98B974}" type="pres">
      <dgm:prSet presAssocID="{12B42555-5702-40CA-9C99-5A6676E391D5}" presName="textNode" presStyleLbl="node1" presStyleIdx="0" presStyleCnt="3" custScaleX="58946" custScaleY="106134" custLinFactX="71476" custLinFactNeighborX="100000" custLinFactNeighborY="-2385">
        <dgm:presLayoutVars>
          <dgm:bulletEnabled val="1"/>
        </dgm:presLayoutVars>
      </dgm:prSet>
      <dgm:spPr/>
    </dgm:pt>
    <dgm:pt modelId="{BF7989EF-63F3-4D6A-92C8-856103BCF33F}" type="pres">
      <dgm:prSet presAssocID="{EA196DED-B53A-490C-9279-7A2F9A6B6B63}" presName="sibTrans" presStyleCnt="0"/>
      <dgm:spPr/>
    </dgm:pt>
    <dgm:pt modelId="{8621EF4F-648D-40C4-A6D7-9D230096F1FF}" type="pres">
      <dgm:prSet presAssocID="{5103A3D5-AE72-48E3-9ED7-F94D9F55100B}" presName="textNode" presStyleLbl="node1" presStyleIdx="1" presStyleCnt="3" custScaleX="86416" custScaleY="122377" custLinFactX="59705" custLinFactNeighborX="100000" custLinFactNeighborY="-1344">
        <dgm:presLayoutVars>
          <dgm:bulletEnabled val="1"/>
        </dgm:presLayoutVars>
      </dgm:prSet>
      <dgm:spPr/>
    </dgm:pt>
    <dgm:pt modelId="{CDAAAF94-56A1-4291-BCAA-FBF63B6CC862}" type="pres">
      <dgm:prSet presAssocID="{DF61F336-01E7-42ED-8C60-0F531FE10B97}" presName="sibTrans" presStyleCnt="0"/>
      <dgm:spPr/>
    </dgm:pt>
    <dgm:pt modelId="{BA0E27D1-FF02-4649-8E32-1A92D1530724}" type="pres">
      <dgm:prSet presAssocID="{D0B5D0EC-8CA0-42CE-A829-1588872FCC12}" presName="textNode" presStyleLbl="node1" presStyleIdx="2" presStyleCnt="3" custScaleX="83285" custScaleY="125181" custLinFactX="-145387" custLinFactNeighborX="-200000" custLinFactNeighborY="58">
        <dgm:presLayoutVars>
          <dgm:bulletEnabled val="1"/>
        </dgm:presLayoutVars>
      </dgm:prSet>
      <dgm:spPr/>
    </dgm:pt>
  </dgm:ptLst>
  <dgm:cxnLst>
    <dgm:cxn modelId="{B36C3200-ADBA-4006-95F8-0890FC207D7F}" type="presOf" srcId="{12B42555-5702-40CA-9C99-5A6676E391D5}" destId="{C0554DE0-CC55-4189-967A-4CB1ED98B974}" srcOrd="0" destOrd="0" presId="urn:microsoft.com/office/officeart/2005/8/layout/hProcess9"/>
    <dgm:cxn modelId="{78D03830-B516-4AC3-8C10-0C01697A1C68}" srcId="{61255578-C900-44DB-BFFF-7E43FB65D068}" destId="{D0B5D0EC-8CA0-42CE-A829-1588872FCC12}" srcOrd="2" destOrd="0" parTransId="{E9C85CEE-5965-444C-961A-8F5083486775}" sibTransId="{7213DFBA-8E6D-4D0B-B04C-771105C7F8F4}"/>
    <dgm:cxn modelId="{46074565-1DF7-44F2-BA30-9A0C1EA5805C}" srcId="{61255578-C900-44DB-BFFF-7E43FB65D068}" destId="{5103A3D5-AE72-48E3-9ED7-F94D9F55100B}" srcOrd="1" destOrd="0" parTransId="{CC9EE4AA-320A-4A76-8AA2-180800B1B130}" sibTransId="{DF61F336-01E7-42ED-8C60-0F531FE10B97}"/>
    <dgm:cxn modelId="{2CB51B91-4684-49A6-BEBA-D3DEAABF5824}" srcId="{61255578-C900-44DB-BFFF-7E43FB65D068}" destId="{12B42555-5702-40CA-9C99-5A6676E391D5}" srcOrd="0" destOrd="0" parTransId="{608AB951-2A8E-4849-A9D8-52B5E48D51C5}" sibTransId="{EA196DED-B53A-490C-9279-7A2F9A6B6B63}"/>
    <dgm:cxn modelId="{392D67AB-A6D6-49C2-8CA7-66B0421DD794}" type="presOf" srcId="{61255578-C900-44DB-BFFF-7E43FB65D068}" destId="{BB64F970-10DB-4E9A-A84F-C0D4BA1E5829}" srcOrd="0" destOrd="0" presId="urn:microsoft.com/office/officeart/2005/8/layout/hProcess9"/>
    <dgm:cxn modelId="{5A214BCE-6CDC-4B3A-9C3A-675870E3DE82}" type="presOf" srcId="{5103A3D5-AE72-48E3-9ED7-F94D9F55100B}" destId="{8621EF4F-648D-40C4-A6D7-9D230096F1FF}" srcOrd="0" destOrd="0" presId="urn:microsoft.com/office/officeart/2005/8/layout/hProcess9"/>
    <dgm:cxn modelId="{D844A1F4-2C24-4151-B467-F78B822553DF}" type="presOf" srcId="{D0B5D0EC-8CA0-42CE-A829-1588872FCC12}" destId="{BA0E27D1-FF02-4649-8E32-1A92D1530724}" srcOrd="0" destOrd="0" presId="urn:microsoft.com/office/officeart/2005/8/layout/hProcess9"/>
    <dgm:cxn modelId="{477B8ABC-DF32-4CFC-851E-0600F9BB3903}" type="presParOf" srcId="{BB64F970-10DB-4E9A-A84F-C0D4BA1E5829}" destId="{10C76DF0-FBFE-4130-86DB-5A6615C2C583}" srcOrd="0" destOrd="0" presId="urn:microsoft.com/office/officeart/2005/8/layout/hProcess9"/>
    <dgm:cxn modelId="{05422F69-664D-4DB9-B4BA-07CDBCA4EA12}" type="presParOf" srcId="{BB64F970-10DB-4E9A-A84F-C0D4BA1E5829}" destId="{C7BC526B-DA4F-42D7-A31F-8176E064A836}" srcOrd="1" destOrd="0" presId="urn:microsoft.com/office/officeart/2005/8/layout/hProcess9"/>
    <dgm:cxn modelId="{4A3E7048-CFA3-41C7-9395-A2E4D75E0909}" type="presParOf" srcId="{C7BC526B-DA4F-42D7-A31F-8176E064A836}" destId="{C0554DE0-CC55-4189-967A-4CB1ED98B974}" srcOrd="0" destOrd="0" presId="urn:microsoft.com/office/officeart/2005/8/layout/hProcess9"/>
    <dgm:cxn modelId="{F56AE7FB-D802-484D-8FE5-83FA4F3F13BE}" type="presParOf" srcId="{C7BC526B-DA4F-42D7-A31F-8176E064A836}" destId="{BF7989EF-63F3-4D6A-92C8-856103BCF33F}" srcOrd="1" destOrd="0" presId="urn:microsoft.com/office/officeart/2005/8/layout/hProcess9"/>
    <dgm:cxn modelId="{5A757BE4-2E42-4B70-B068-2FB53A4EB2A5}" type="presParOf" srcId="{C7BC526B-DA4F-42D7-A31F-8176E064A836}" destId="{8621EF4F-648D-40C4-A6D7-9D230096F1FF}" srcOrd="2" destOrd="0" presId="urn:microsoft.com/office/officeart/2005/8/layout/hProcess9"/>
    <dgm:cxn modelId="{055CBC3A-04FD-4895-A064-E56137E14B26}" type="presParOf" srcId="{C7BC526B-DA4F-42D7-A31F-8176E064A836}" destId="{CDAAAF94-56A1-4291-BCAA-FBF63B6CC862}" srcOrd="3" destOrd="0" presId="urn:microsoft.com/office/officeart/2005/8/layout/hProcess9"/>
    <dgm:cxn modelId="{42E5E83C-F140-4001-8B04-F96688B58411}" type="presParOf" srcId="{C7BC526B-DA4F-42D7-A31F-8176E064A836}" destId="{BA0E27D1-FF02-4649-8E32-1A92D153072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255578-C900-44DB-BFFF-7E43FB65D06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pt-PT"/>
        </a:p>
      </dgm:t>
    </dgm:pt>
    <dgm:pt modelId="{5103A3D5-AE72-48E3-9ED7-F94D9F55100B}">
      <dgm:prSet phldrT="[Texto]" custT="1"/>
      <dgm:spPr/>
      <dgm:t>
        <a:bodyPr/>
        <a:lstStyle/>
        <a:p>
          <a:r>
            <a:rPr lang="fr-FR" sz="1800" b="1" dirty="0">
              <a:latin typeface="Arial" panose="020B0604020202020204" pitchFamily="34" charset="0"/>
              <a:cs typeface="Arial" panose="020B0604020202020204" pitchFamily="34" charset="0"/>
            </a:rPr>
            <a:t>Le stockage de riz déjà secoué se dépose dans de grandes bombas ou dans une chambre préparée à cet effet</a:t>
          </a:r>
          <a:endParaRPr lang="pt-PT" sz="1800" b="1" dirty="0">
            <a:latin typeface="Arial" panose="020B0604020202020204" pitchFamily="34" charset="0"/>
            <a:cs typeface="Arial" panose="020B0604020202020204" pitchFamily="34" charset="0"/>
          </a:endParaRPr>
        </a:p>
      </dgm:t>
    </dgm:pt>
    <dgm:pt modelId="{CC9EE4AA-320A-4A76-8AA2-180800B1B130}" type="parTrans" cxnId="{46074565-1DF7-44F2-BA30-9A0C1EA5805C}">
      <dgm:prSet/>
      <dgm:spPr/>
      <dgm:t>
        <a:bodyPr/>
        <a:lstStyle/>
        <a:p>
          <a:endParaRPr lang="pt-PT"/>
        </a:p>
      </dgm:t>
    </dgm:pt>
    <dgm:pt modelId="{DF61F336-01E7-42ED-8C60-0F531FE10B97}" type="sibTrans" cxnId="{46074565-1DF7-44F2-BA30-9A0C1EA5805C}">
      <dgm:prSet/>
      <dgm:spPr/>
      <dgm:t>
        <a:bodyPr/>
        <a:lstStyle/>
        <a:p>
          <a:endParaRPr lang="pt-PT"/>
        </a:p>
      </dgm:t>
    </dgm:pt>
    <dgm:pt modelId="{BB64F970-10DB-4E9A-A84F-C0D4BA1E5829}" type="pres">
      <dgm:prSet presAssocID="{61255578-C900-44DB-BFFF-7E43FB65D068}" presName="CompostProcess" presStyleCnt="0">
        <dgm:presLayoutVars>
          <dgm:dir/>
          <dgm:resizeHandles val="exact"/>
        </dgm:presLayoutVars>
      </dgm:prSet>
      <dgm:spPr/>
    </dgm:pt>
    <dgm:pt modelId="{10C76DF0-FBFE-4130-86DB-5A6615C2C583}" type="pres">
      <dgm:prSet presAssocID="{61255578-C900-44DB-BFFF-7E43FB65D068}" presName="arrow" presStyleLbl="bgShp" presStyleIdx="0" presStyleCnt="1" custLinFactNeighborX="46" custLinFactNeighborY="-369"/>
      <dgm:spPr/>
    </dgm:pt>
    <dgm:pt modelId="{C7BC526B-DA4F-42D7-A31F-8176E064A836}" type="pres">
      <dgm:prSet presAssocID="{61255578-C900-44DB-BFFF-7E43FB65D068}" presName="linearProcess" presStyleCnt="0"/>
      <dgm:spPr/>
    </dgm:pt>
    <dgm:pt modelId="{8621EF4F-648D-40C4-A6D7-9D230096F1FF}" type="pres">
      <dgm:prSet presAssocID="{5103A3D5-AE72-48E3-9ED7-F94D9F55100B}" presName="textNode" presStyleLbl="node1" presStyleIdx="0" presStyleCnt="1" custScaleX="94944" custScaleY="122377" custLinFactNeighborX="3115" custLinFactNeighborY="526">
        <dgm:presLayoutVars>
          <dgm:bulletEnabled val="1"/>
        </dgm:presLayoutVars>
      </dgm:prSet>
      <dgm:spPr/>
    </dgm:pt>
  </dgm:ptLst>
  <dgm:cxnLst>
    <dgm:cxn modelId="{46074565-1DF7-44F2-BA30-9A0C1EA5805C}" srcId="{61255578-C900-44DB-BFFF-7E43FB65D068}" destId="{5103A3D5-AE72-48E3-9ED7-F94D9F55100B}" srcOrd="0" destOrd="0" parTransId="{CC9EE4AA-320A-4A76-8AA2-180800B1B130}" sibTransId="{DF61F336-01E7-42ED-8C60-0F531FE10B97}"/>
    <dgm:cxn modelId="{392D67AB-A6D6-49C2-8CA7-66B0421DD794}" type="presOf" srcId="{61255578-C900-44DB-BFFF-7E43FB65D068}" destId="{BB64F970-10DB-4E9A-A84F-C0D4BA1E5829}" srcOrd="0" destOrd="0" presId="urn:microsoft.com/office/officeart/2005/8/layout/hProcess9"/>
    <dgm:cxn modelId="{5A214BCE-6CDC-4B3A-9C3A-675870E3DE82}" type="presOf" srcId="{5103A3D5-AE72-48E3-9ED7-F94D9F55100B}" destId="{8621EF4F-648D-40C4-A6D7-9D230096F1FF}" srcOrd="0" destOrd="0" presId="urn:microsoft.com/office/officeart/2005/8/layout/hProcess9"/>
    <dgm:cxn modelId="{477B8ABC-DF32-4CFC-851E-0600F9BB3903}" type="presParOf" srcId="{BB64F970-10DB-4E9A-A84F-C0D4BA1E5829}" destId="{10C76DF0-FBFE-4130-86DB-5A6615C2C583}" srcOrd="0" destOrd="0" presId="urn:microsoft.com/office/officeart/2005/8/layout/hProcess9"/>
    <dgm:cxn modelId="{05422F69-664D-4DB9-B4BA-07CDBCA4EA12}" type="presParOf" srcId="{BB64F970-10DB-4E9A-A84F-C0D4BA1E5829}" destId="{C7BC526B-DA4F-42D7-A31F-8176E064A836}" srcOrd="1" destOrd="0" presId="urn:microsoft.com/office/officeart/2005/8/layout/hProcess9"/>
    <dgm:cxn modelId="{5A757BE4-2E42-4B70-B068-2FB53A4EB2A5}" type="presParOf" srcId="{C7BC526B-DA4F-42D7-A31F-8176E064A836}" destId="{8621EF4F-648D-40C4-A6D7-9D230096F1FF}"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E87E4-9598-418F-8ED1-75757F732D11}">
      <dsp:nvSpPr>
        <dsp:cNvPr id="0" name=""/>
        <dsp:cNvSpPr/>
      </dsp:nvSpPr>
      <dsp:spPr>
        <a:xfrm>
          <a:off x="5" y="0"/>
          <a:ext cx="11869263" cy="21510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A72653-B5A2-4579-A66B-D3A0B14B660B}">
      <dsp:nvSpPr>
        <dsp:cNvPr id="0" name=""/>
        <dsp:cNvSpPr/>
      </dsp:nvSpPr>
      <dsp:spPr>
        <a:xfrm>
          <a:off x="6266" y="645318"/>
          <a:ext cx="1802014" cy="860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latin typeface="Arial" panose="020B0604020202020204" pitchFamily="34" charset="0"/>
              <a:cs typeface="Arial" panose="020B0604020202020204" pitchFamily="34" charset="0"/>
            </a:rPr>
            <a:t>Mobilisation</a:t>
          </a:r>
          <a:endParaRPr lang="pt-PT" sz="2100" kern="1200" dirty="0">
            <a:latin typeface="Arial" panose="020B0604020202020204" pitchFamily="34" charset="0"/>
            <a:cs typeface="Arial" panose="020B0604020202020204" pitchFamily="34" charset="0"/>
          </a:endParaRPr>
        </a:p>
      </dsp:txBody>
      <dsp:txXfrm>
        <a:off x="48268" y="687320"/>
        <a:ext cx="1718010" cy="776421"/>
      </dsp:txXfrm>
    </dsp:sp>
    <dsp:sp modelId="{D5F80E2E-F065-4A42-AE5F-27B630E22F7A}">
      <dsp:nvSpPr>
        <dsp:cNvPr id="0" name=""/>
        <dsp:cNvSpPr/>
      </dsp:nvSpPr>
      <dsp:spPr>
        <a:xfrm>
          <a:off x="3987411" y="657201"/>
          <a:ext cx="1802014" cy="860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latin typeface="Arial" panose="020B0604020202020204" pitchFamily="34" charset="0"/>
              <a:cs typeface="Arial" panose="020B0604020202020204" pitchFamily="34" charset="0"/>
            </a:rPr>
            <a:t>Planification</a:t>
          </a:r>
          <a:endParaRPr lang="pt-PT" sz="2100" kern="1200" dirty="0">
            <a:latin typeface="Arial" panose="020B0604020202020204" pitchFamily="34" charset="0"/>
            <a:cs typeface="Arial" panose="020B0604020202020204" pitchFamily="34" charset="0"/>
          </a:endParaRPr>
        </a:p>
      </dsp:txBody>
      <dsp:txXfrm>
        <a:off x="4029413" y="699203"/>
        <a:ext cx="1718010" cy="776421"/>
      </dsp:txXfrm>
    </dsp:sp>
    <dsp:sp modelId="{1FF45F9A-C080-4CF2-AAE4-231F8464E3A2}">
      <dsp:nvSpPr>
        <dsp:cNvPr id="0" name=""/>
        <dsp:cNvSpPr/>
      </dsp:nvSpPr>
      <dsp:spPr>
        <a:xfrm>
          <a:off x="2006561" y="671037"/>
          <a:ext cx="1802014" cy="860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latin typeface="Arial" panose="020B0604020202020204" pitchFamily="34" charset="0"/>
              <a:cs typeface="Arial" panose="020B0604020202020204" pitchFamily="34" charset="0"/>
            </a:rPr>
            <a:t>Identification</a:t>
          </a:r>
          <a:r>
            <a:rPr lang="pt-PT" sz="2100" kern="1200" dirty="0">
              <a:latin typeface="Arial" panose="020B0604020202020204" pitchFamily="34" charset="0"/>
              <a:cs typeface="Arial" panose="020B0604020202020204" pitchFamily="34" charset="0"/>
            </a:rPr>
            <a:t> </a:t>
          </a:r>
        </a:p>
      </dsp:txBody>
      <dsp:txXfrm>
        <a:off x="2048563" y="713039"/>
        <a:ext cx="1718010" cy="776421"/>
      </dsp:txXfrm>
    </dsp:sp>
    <dsp:sp modelId="{6822AF23-73B3-4EBE-A557-65354AE1D426}">
      <dsp:nvSpPr>
        <dsp:cNvPr id="0" name=""/>
        <dsp:cNvSpPr/>
      </dsp:nvSpPr>
      <dsp:spPr>
        <a:xfrm>
          <a:off x="5958412" y="645318"/>
          <a:ext cx="1802014" cy="860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a:latin typeface="Arial" panose="020B0604020202020204" pitchFamily="34" charset="0"/>
              <a:cs typeface="Arial" panose="020B0604020202020204" pitchFamily="34" charset="0"/>
            </a:rPr>
            <a:t>Mise </a:t>
          </a:r>
          <a:r>
            <a:rPr lang="pt-PT" sz="2100" kern="1200" dirty="0" err="1">
              <a:latin typeface="Arial" panose="020B0604020202020204" pitchFamily="34" charset="0"/>
              <a:cs typeface="Arial" panose="020B0604020202020204" pitchFamily="34" charset="0"/>
            </a:rPr>
            <a:t>en</a:t>
          </a:r>
          <a:r>
            <a:rPr lang="pt-PT" sz="2100" kern="1200" dirty="0">
              <a:latin typeface="Arial" panose="020B0604020202020204" pitchFamily="34" charset="0"/>
              <a:cs typeface="Arial" panose="020B0604020202020204" pitchFamily="34" charset="0"/>
            </a:rPr>
            <a:t> </a:t>
          </a:r>
          <a:r>
            <a:rPr lang="pt-PT" sz="2100" kern="1200" dirty="0" err="1">
              <a:latin typeface="Arial" panose="020B0604020202020204" pitchFamily="34" charset="0"/>
              <a:cs typeface="Arial" panose="020B0604020202020204" pitchFamily="34" charset="0"/>
            </a:rPr>
            <a:t>oeuvre</a:t>
          </a:r>
          <a:endParaRPr lang="pt-PT" sz="2100" kern="1200" dirty="0">
            <a:latin typeface="Arial" panose="020B0604020202020204" pitchFamily="34" charset="0"/>
            <a:cs typeface="Arial" panose="020B0604020202020204" pitchFamily="34" charset="0"/>
          </a:endParaRPr>
        </a:p>
      </dsp:txBody>
      <dsp:txXfrm>
        <a:off x="6000414" y="687320"/>
        <a:ext cx="1718010" cy="776421"/>
      </dsp:txXfrm>
    </dsp:sp>
    <dsp:sp modelId="{A895C829-46CB-402E-8E9E-10E623C8CFDD}">
      <dsp:nvSpPr>
        <dsp:cNvPr id="0" name=""/>
        <dsp:cNvSpPr/>
      </dsp:nvSpPr>
      <dsp:spPr>
        <a:xfrm>
          <a:off x="7951426" y="645318"/>
          <a:ext cx="1802014" cy="860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latin typeface="Arial" panose="020B0604020202020204" pitchFamily="34" charset="0"/>
              <a:cs typeface="Arial" panose="020B0604020202020204" pitchFamily="34" charset="0"/>
            </a:rPr>
            <a:t>Suivi</a:t>
          </a:r>
          <a:endParaRPr lang="pt-PT" sz="2100" kern="1200" dirty="0">
            <a:latin typeface="Arial" panose="020B0604020202020204" pitchFamily="34" charset="0"/>
            <a:cs typeface="Arial" panose="020B0604020202020204" pitchFamily="34" charset="0"/>
          </a:endParaRPr>
        </a:p>
      </dsp:txBody>
      <dsp:txXfrm>
        <a:off x="7993428" y="687320"/>
        <a:ext cx="1718010" cy="776421"/>
      </dsp:txXfrm>
    </dsp:sp>
    <dsp:sp modelId="{8F040F2E-BC47-4DF4-926B-22549D8C8D50}">
      <dsp:nvSpPr>
        <dsp:cNvPr id="0" name=""/>
        <dsp:cNvSpPr/>
      </dsp:nvSpPr>
      <dsp:spPr>
        <a:xfrm>
          <a:off x="9926510" y="645318"/>
          <a:ext cx="1802014" cy="860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latin typeface="Arial" panose="020B0604020202020204" pitchFamily="34" charset="0"/>
              <a:cs typeface="Arial" panose="020B0604020202020204" pitchFamily="34" charset="0"/>
            </a:rPr>
            <a:t>Gestion</a:t>
          </a:r>
          <a:endParaRPr lang="pt-PT" sz="2100" kern="1200" dirty="0">
            <a:latin typeface="Arial" panose="020B0604020202020204" pitchFamily="34" charset="0"/>
            <a:cs typeface="Arial" panose="020B0604020202020204" pitchFamily="34" charset="0"/>
          </a:endParaRPr>
        </a:p>
      </dsp:txBody>
      <dsp:txXfrm>
        <a:off x="9968512" y="687320"/>
        <a:ext cx="1718010" cy="776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DF0-FBFE-4130-86DB-5A6615C2C583}">
      <dsp:nvSpPr>
        <dsp:cNvPr id="0" name=""/>
        <dsp:cNvSpPr/>
      </dsp:nvSpPr>
      <dsp:spPr>
        <a:xfrm>
          <a:off x="105331" y="0"/>
          <a:ext cx="11790837" cy="31172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54DE0-CC55-4189-967A-4CB1ED98B974}">
      <dsp:nvSpPr>
        <dsp:cNvPr id="0" name=""/>
        <dsp:cNvSpPr/>
      </dsp:nvSpPr>
      <dsp:spPr>
        <a:xfrm>
          <a:off x="148660" y="935166"/>
          <a:ext cx="3353107" cy="12468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PT" sz="1400" b="1" kern="1200" dirty="0" err="1">
              <a:latin typeface="Arial" panose="020B0604020202020204" pitchFamily="34" charset="0"/>
              <a:cs typeface="Arial" panose="020B0604020202020204" pitchFamily="34" charset="0"/>
            </a:rPr>
            <a:t>Vérification</a:t>
          </a:r>
          <a:r>
            <a:rPr lang="pt-PT" sz="1400" b="1" kern="1200" dirty="0">
              <a:latin typeface="Arial" panose="020B0604020202020204" pitchFamily="34" charset="0"/>
              <a:cs typeface="Arial" panose="020B0604020202020204" pitchFamily="34" charset="0"/>
            </a:rPr>
            <a:t> </a:t>
          </a:r>
          <a:r>
            <a:rPr lang="pt-PT" sz="1400" b="1" kern="1200" dirty="0" err="1">
              <a:latin typeface="Arial" panose="020B0604020202020204" pitchFamily="34" charset="0"/>
              <a:cs typeface="Arial" panose="020B0604020202020204" pitchFamily="34" charset="0"/>
            </a:rPr>
            <a:t>du</a:t>
          </a:r>
          <a:r>
            <a:rPr lang="pt-PT" sz="1400" b="1" kern="1200" dirty="0">
              <a:latin typeface="Arial" panose="020B0604020202020204" pitchFamily="34" charset="0"/>
              <a:cs typeface="Arial" panose="020B0604020202020204" pitchFamily="34" charset="0"/>
            </a:rPr>
            <a:t> </a:t>
          </a:r>
          <a:r>
            <a:rPr lang="pt-PT" sz="1400" b="1" kern="1200" dirty="0" err="1">
              <a:latin typeface="Arial" panose="020B0604020202020204" pitchFamily="34" charset="0"/>
              <a:cs typeface="Arial" panose="020B0604020202020204" pitchFamily="34" charset="0"/>
            </a:rPr>
            <a:t>niveau</a:t>
          </a:r>
          <a:r>
            <a:rPr lang="pt-PT" sz="1400" b="1" kern="1200" dirty="0">
              <a:latin typeface="Arial" panose="020B0604020202020204" pitchFamily="34" charset="0"/>
              <a:cs typeface="Arial" panose="020B0604020202020204" pitchFamily="34" charset="0"/>
            </a:rPr>
            <a:t> d’</a:t>
          </a:r>
          <a:r>
            <a:rPr lang="pt-PT" sz="1400" b="1" kern="1200" dirty="0" err="1">
              <a:latin typeface="Arial" panose="020B0604020202020204" pitchFamily="34" charset="0"/>
              <a:cs typeface="Arial" panose="020B0604020202020204" pitchFamily="34" charset="0"/>
            </a:rPr>
            <a:t>eau</a:t>
          </a:r>
          <a:r>
            <a:rPr lang="pt-PT" sz="1400" b="1" kern="1200" dirty="0">
              <a:latin typeface="Arial" panose="020B0604020202020204" pitchFamily="34" charset="0"/>
              <a:cs typeface="Arial" panose="020B0604020202020204" pitchFamily="34" charset="0"/>
            </a:rPr>
            <a:t> de 3 grandes </a:t>
          </a:r>
          <a:r>
            <a:rPr lang="pt-PT" sz="1400" b="1" kern="1200" dirty="0" err="1">
              <a:latin typeface="Arial" panose="020B0604020202020204" pitchFamily="34" charset="0"/>
              <a:cs typeface="Arial" panose="020B0604020202020204" pitchFamily="34" charset="0"/>
            </a:rPr>
            <a:t>marées</a:t>
          </a:r>
          <a:r>
            <a:rPr lang="pt-PT" sz="1400" b="1" kern="1200" dirty="0">
              <a:latin typeface="Arial" panose="020B0604020202020204" pitchFamily="34" charset="0"/>
              <a:cs typeface="Arial" panose="020B0604020202020204" pitchFamily="34" charset="0"/>
            </a:rPr>
            <a:t> </a:t>
          </a:r>
          <a:r>
            <a:rPr lang="pt-PT" sz="1400" kern="1200" dirty="0">
              <a:latin typeface="Arial" panose="020B0604020202020204" pitchFamily="34" charset="0"/>
              <a:cs typeface="Arial" panose="020B0604020202020204" pitchFamily="34" charset="0"/>
            </a:rPr>
            <a:t>(</a:t>
          </a:r>
          <a:r>
            <a:rPr lang="pt-PT" sz="1400" kern="1200" dirty="0" err="1">
              <a:latin typeface="Arial" panose="020B0604020202020204" pitchFamily="34" charset="0"/>
              <a:cs typeface="Arial" panose="020B0604020202020204" pitchFamily="34" charset="0"/>
            </a:rPr>
            <a:t>Mai</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Août</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et</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Septembre</a:t>
          </a:r>
          <a:r>
            <a:rPr lang="pt-PT" sz="1400" kern="1200" dirty="0">
              <a:latin typeface="Arial" panose="020B0604020202020204" pitchFamily="34" charset="0"/>
              <a:cs typeface="Arial" panose="020B0604020202020204" pitchFamily="34" charset="0"/>
            </a:rPr>
            <a:t>)</a:t>
          </a:r>
        </a:p>
      </dsp:txBody>
      <dsp:txXfrm>
        <a:off x="209528" y="996034"/>
        <a:ext cx="3231371" cy="1125153"/>
      </dsp:txXfrm>
    </dsp:sp>
    <dsp:sp modelId="{8621EF4F-648D-40C4-A6D7-9D230096F1FF}">
      <dsp:nvSpPr>
        <dsp:cNvPr id="0" name=""/>
        <dsp:cNvSpPr/>
      </dsp:nvSpPr>
      <dsp:spPr>
        <a:xfrm>
          <a:off x="4101842" y="909100"/>
          <a:ext cx="4166226" cy="1299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PT" sz="1600" b="1" kern="1200" dirty="0" err="1">
              <a:latin typeface="Arial" panose="020B0604020202020204" pitchFamily="34" charset="0"/>
              <a:cs typeface="Arial" panose="020B0604020202020204" pitchFamily="34" charset="0"/>
            </a:rPr>
            <a:t>Préparation</a:t>
          </a:r>
          <a:r>
            <a:rPr lang="pt-PT" sz="1600" b="1" kern="1200" dirty="0">
              <a:latin typeface="Arial" panose="020B0604020202020204" pitchFamily="34" charset="0"/>
              <a:cs typeface="Arial" panose="020B0604020202020204" pitchFamily="34" charset="0"/>
            </a:rPr>
            <a:t> </a:t>
          </a:r>
          <a:r>
            <a:rPr lang="pt-PT" sz="1600" b="1" kern="1200" dirty="0" err="1">
              <a:latin typeface="Arial" panose="020B0604020202020204" pitchFamily="34" charset="0"/>
              <a:cs typeface="Arial" panose="020B0604020202020204" pitchFamily="34" charset="0"/>
            </a:rPr>
            <a:t>du</a:t>
          </a:r>
          <a:r>
            <a:rPr lang="pt-PT" sz="1600" b="1" kern="1200" dirty="0">
              <a:latin typeface="Arial" panose="020B0604020202020204" pitchFamily="34" charset="0"/>
              <a:cs typeface="Arial" panose="020B0604020202020204" pitchFamily="34" charset="0"/>
            </a:rPr>
            <a:t> </a:t>
          </a:r>
          <a:r>
            <a:rPr lang="pt-PT" sz="1600" b="1" kern="1200" dirty="0" err="1">
              <a:latin typeface="Arial" panose="020B0604020202020204" pitchFamily="34" charset="0"/>
              <a:cs typeface="Arial" panose="020B0604020202020204" pitchFamily="34" charset="0"/>
            </a:rPr>
            <a:t>début</a:t>
          </a:r>
          <a:r>
            <a:rPr lang="pt-PT" sz="1600" b="1" kern="1200" dirty="0">
              <a:latin typeface="Arial" panose="020B0604020202020204" pitchFamily="34" charset="0"/>
              <a:cs typeface="Arial" panose="020B0604020202020204" pitchFamily="34" charset="0"/>
            </a:rPr>
            <a:t> </a:t>
          </a:r>
          <a:r>
            <a:rPr lang="pt-PT" sz="1600" b="1" kern="1200" dirty="0" err="1">
              <a:latin typeface="Arial" panose="020B0604020202020204" pitchFamily="34" charset="0"/>
              <a:cs typeface="Arial" panose="020B0604020202020204" pitchFamily="34" charset="0"/>
            </a:rPr>
            <a:t>des</a:t>
          </a:r>
          <a:r>
            <a:rPr lang="pt-PT" sz="1600" b="1" kern="1200" dirty="0">
              <a:latin typeface="Arial" panose="020B0604020202020204" pitchFamily="34" charset="0"/>
              <a:cs typeface="Arial" panose="020B0604020202020204" pitchFamily="34" charset="0"/>
            </a:rPr>
            <a:t> </a:t>
          </a:r>
          <a:r>
            <a:rPr lang="pt-PT" sz="1600" b="1" kern="1200" dirty="0" err="1">
              <a:latin typeface="Arial" panose="020B0604020202020204" pitchFamily="34" charset="0"/>
              <a:cs typeface="Arial" panose="020B0604020202020204" pitchFamily="34" charset="0"/>
            </a:rPr>
            <a:t>travaux</a:t>
          </a:r>
          <a:r>
            <a:rPr lang="pt-PT" sz="1600" b="1" kern="1200" dirty="0">
              <a:latin typeface="Arial" panose="020B0604020202020204" pitchFamily="34" charset="0"/>
              <a:cs typeface="Arial" panose="020B0604020202020204" pitchFamily="34" charset="0"/>
            </a:rPr>
            <a:t> </a:t>
          </a:r>
        </a:p>
        <a:p>
          <a:pPr marL="0" lvl="0" indent="0" algn="ctr" defTabSz="711200">
            <a:lnSpc>
              <a:spcPct val="90000"/>
            </a:lnSpc>
            <a:spcBef>
              <a:spcPct val="0"/>
            </a:spcBef>
            <a:spcAft>
              <a:spcPct val="35000"/>
            </a:spcAft>
            <a:buNone/>
          </a:pPr>
          <a:r>
            <a:rPr lang="pt-PT" sz="1400" kern="1200" dirty="0" err="1">
              <a:latin typeface="Arial" panose="020B0604020202020204" pitchFamily="34" charset="0"/>
              <a:cs typeface="Arial" panose="020B0604020202020204" pitchFamily="34" charset="0"/>
            </a:rPr>
            <a:t>Calcul</a:t>
          </a:r>
          <a:r>
            <a:rPr lang="pt-PT" sz="1400" kern="1200" dirty="0">
              <a:latin typeface="Arial" panose="020B0604020202020204" pitchFamily="34" charset="0"/>
              <a:cs typeface="Arial" panose="020B0604020202020204" pitchFamily="34" charset="0"/>
            </a:rPr>
            <a:t> de la </a:t>
          </a:r>
          <a:r>
            <a:rPr lang="pt-PT" sz="1400" kern="1200" dirty="0" err="1">
              <a:latin typeface="Arial" panose="020B0604020202020204" pitchFamily="34" charset="0"/>
              <a:cs typeface="Arial" panose="020B0604020202020204" pitchFamily="34" charset="0"/>
            </a:rPr>
            <a:t>taille</a:t>
          </a:r>
          <a:r>
            <a:rPr lang="pt-PT" sz="1400" kern="1200" dirty="0">
              <a:latin typeface="Arial" panose="020B0604020202020204" pitchFamily="34" charset="0"/>
              <a:cs typeface="Arial" panose="020B0604020202020204" pitchFamily="34" charset="0"/>
            </a:rPr>
            <a:t> de </a:t>
          </a:r>
          <a:r>
            <a:rPr lang="pt-PT" sz="1400" kern="1200" dirty="0" err="1">
              <a:latin typeface="Arial" panose="020B0604020202020204" pitchFamily="34" charset="0"/>
              <a:cs typeface="Arial" panose="020B0604020202020204" pitchFamily="34" charset="0"/>
            </a:rPr>
            <a:t>digue</a:t>
          </a:r>
          <a:r>
            <a:rPr lang="pt-PT" sz="1400" kern="1200" dirty="0">
              <a:latin typeface="Arial" panose="020B0604020202020204" pitchFamily="34" charset="0"/>
              <a:cs typeface="Arial" panose="020B0604020202020204" pitchFamily="34" charset="0"/>
            </a:rPr>
            <a:t> ( </a:t>
          </a:r>
          <a:r>
            <a:rPr lang="pt-PT" sz="1400" kern="1200" dirty="0" err="1">
              <a:latin typeface="Arial" panose="020B0604020202020204" pitchFamily="34" charset="0"/>
              <a:cs typeface="Arial" panose="020B0604020202020204" pitchFamily="34" charset="0"/>
            </a:rPr>
            <a:t>largeure</a:t>
          </a:r>
          <a:r>
            <a:rPr lang="pt-PT" sz="1400" kern="1200" dirty="0">
              <a:latin typeface="Arial" panose="020B0604020202020204" pitchFamily="34" charset="0"/>
              <a:cs typeface="Arial" panose="020B0604020202020204" pitchFamily="34" charset="0"/>
            </a:rPr>
            <a:t> de base </a:t>
          </a:r>
          <a:r>
            <a:rPr lang="pt-PT" sz="1400" kern="1200" dirty="0" err="1">
              <a:latin typeface="Arial" panose="020B0604020202020204" pitchFamily="34" charset="0"/>
              <a:cs typeface="Arial" panose="020B0604020202020204" pitchFamily="34" charset="0"/>
            </a:rPr>
            <a:t>et</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hauteur</a:t>
          </a:r>
          <a:r>
            <a:rPr lang="pt-PT" sz="1400" kern="1200" dirty="0">
              <a:latin typeface="Arial" panose="020B0604020202020204" pitchFamily="34" charset="0"/>
              <a:cs typeface="Arial" panose="020B0604020202020204" pitchFamily="34" charset="0"/>
            </a:rPr>
            <a:t> + </a:t>
          </a:r>
          <a:r>
            <a:rPr lang="pt-PT" sz="1400" kern="1200" dirty="0" err="1">
              <a:latin typeface="Arial" panose="020B0604020202020204" pitchFamily="34" charset="0"/>
              <a:cs typeface="Arial" panose="020B0604020202020204" pitchFamily="34" charset="0"/>
            </a:rPr>
            <a:t>niveau</a:t>
          </a:r>
          <a:r>
            <a:rPr lang="pt-PT" sz="1400" kern="1200" dirty="0">
              <a:latin typeface="Arial" panose="020B0604020202020204" pitchFamily="34" charset="0"/>
              <a:cs typeface="Arial" panose="020B0604020202020204" pitchFamily="34" charset="0"/>
            </a:rPr>
            <a:t> de la </a:t>
          </a:r>
          <a:r>
            <a:rPr lang="pt-PT" sz="1400" kern="1200" dirty="0" err="1">
              <a:latin typeface="Arial" panose="020B0604020202020204" pitchFamily="34" charset="0"/>
              <a:cs typeface="Arial" panose="020B0604020202020204" pitchFamily="34" charset="0"/>
            </a:rPr>
            <a:t>marge</a:t>
          </a:r>
          <a:r>
            <a:rPr lang="pt-PT" sz="1400" kern="1200" dirty="0">
              <a:latin typeface="Arial" panose="020B0604020202020204" pitchFamily="34" charset="0"/>
              <a:cs typeface="Arial" panose="020B0604020202020204" pitchFamily="34" charset="0"/>
            </a:rPr>
            <a:t> de </a:t>
          </a:r>
          <a:r>
            <a:rPr lang="pt-PT" sz="1400" kern="1200" dirty="0" err="1">
              <a:latin typeface="Arial" panose="020B0604020202020204" pitchFamily="34" charset="0"/>
              <a:cs typeface="Arial" panose="020B0604020202020204" pitchFamily="34" charset="0"/>
            </a:rPr>
            <a:t>sécurité</a:t>
          </a:r>
          <a:r>
            <a:rPr lang="pt-PT" sz="1400" kern="1200" dirty="0">
              <a:latin typeface="Arial" panose="020B0604020202020204" pitchFamily="34" charset="0"/>
              <a:cs typeface="Arial" panose="020B0604020202020204" pitchFamily="34" charset="0"/>
            </a:rPr>
            <a:t> de 25 à 50 m de la </a:t>
          </a:r>
          <a:r>
            <a:rPr lang="pt-PT" sz="1400" kern="1200" dirty="0" err="1">
              <a:latin typeface="Arial" panose="020B0604020202020204" pitchFamily="34" charset="0"/>
              <a:cs typeface="Arial" panose="020B0604020202020204" pitchFamily="34" charset="0"/>
            </a:rPr>
            <a:t>rivière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technique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moderne</a:t>
          </a:r>
          <a:r>
            <a:rPr lang="pt-PT" sz="1400" kern="1200" dirty="0">
              <a:latin typeface="Arial" panose="020B0604020202020204" pitchFamily="34" charset="0"/>
              <a:cs typeface="Arial" panose="020B0604020202020204" pitchFamily="34" charset="0"/>
            </a:rPr>
            <a:t>)</a:t>
          </a:r>
        </a:p>
      </dsp:txBody>
      <dsp:txXfrm>
        <a:off x="4165255" y="972513"/>
        <a:ext cx="4039400" cy="1172195"/>
      </dsp:txXfrm>
    </dsp:sp>
    <dsp:sp modelId="{18C39BE1-6A81-4AA0-A80F-9FE57D796DA3}">
      <dsp:nvSpPr>
        <dsp:cNvPr id="0" name=""/>
        <dsp:cNvSpPr/>
      </dsp:nvSpPr>
      <dsp:spPr>
        <a:xfrm>
          <a:off x="8868144" y="935166"/>
          <a:ext cx="2984695" cy="12468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PT" sz="1400" b="1" kern="1200" dirty="0" err="1">
              <a:latin typeface="Arial" panose="020B0604020202020204" pitchFamily="34" charset="0"/>
              <a:cs typeface="Arial" panose="020B0604020202020204" pitchFamily="34" charset="0"/>
            </a:rPr>
            <a:t>Marquage</a:t>
          </a:r>
          <a:r>
            <a:rPr lang="pt-PT" sz="1400" b="1" kern="1200" dirty="0">
              <a:latin typeface="Arial" panose="020B0604020202020204" pitchFamily="34" charset="0"/>
              <a:cs typeface="Arial" panose="020B0604020202020204" pitchFamily="34" charset="0"/>
            </a:rPr>
            <a:t>/</a:t>
          </a:r>
          <a:r>
            <a:rPr lang="pt-PT" sz="1400" b="1" kern="1200" dirty="0" err="1">
              <a:latin typeface="Arial" panose="020B0604020202020204" pitchFamily="34" charset="0"/>
              <a:cs typeface="Arial" panose="020B0604020202020204" pitchFamily="34" charset="0"/>
            </a:rPr>
            <a:t>piquetage</a:t>
          </a:r>
          <a:endParaRPr lang="pt-PT" sz="1400" b="1"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pt-PT" sz="1400" kern="1200" dirty="0">
              <a:latin typeface="Arial" panose="020B0604020202020204" pitchFamily="34" charset="0"/>
              <a:cs typeface="Arial" panose="020B0604020202020204" pitchFamily="34" charset="0"/>
            </a:rPr>
            <a:t>(</a:t>
          </a:r>
          <a:r>
            <a:rPr lang="pt-PT" sz="1400" kern="1200" dirty="0" err="1">
              <a:latin typeface="Arial" panose="020B0604020202020204" pitchFamily="34" charset="0"/>
              <a:cs typeface="Arial" panose="020B0604020202020204" pitchFamily="34" charset="0"/>
            </a:rPr>
            <a:t>piquets</a:t>
          </a:r>
          <a:r>
            <a:rPr lang="pt-PT" sz="1400" kern="1200" dirty="0">
              <a:latin typeface="Arial" panose="020B0604020202020204" pitchFamily="34" charset="0"/>
              <a:cs typeface="Arial" panose="020B0604020202020204" pitchFamily="34" charset="0"/>
            </a:rPr>
            <a:t>, arado, </a:t>
          </a:r>
          <a:r>
            <a:rPr lang="pt-PT" sz="1400" kern="1200" dirty="0" err="1">
              <a:latin typeface="Arial" panose="020B0604020202020204" pitchFamily="34" charset="0"/>
              <a:cs typeface="Arial" panose="020B0604020202020204" pitchFamily="34" charset="0"/>
            </a:rPr>
            <a:t>corde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mètre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machette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houe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pioche</a:t>
          </a:r>
          <a:r>
            <a:rPr lang="pt-PT" sz="1400" kern="1200" dirty="0">
              <a:latin typeface="Arial" panose="020B0604020202020204" pitchFamily="34" charset="0"/>
              <a:cs typeface="Arial" panose="020B0604020202020204" pitchFamily="34" charset="0"/>
            </a:rPr>
            <a:t>, </a:t>
          </a:r>
          <a:r>
            <a:rPr lang="pt-PT" sz="1400" kern="1200" dirty="0" err="1">
              <a:latin typeface="Arial" panose="020B0604020202020204" pitchFamily="34" charset="0"/>
              <a:cs typeface="Arial" panose="020B0604020202020204" pitchFamily="34" charset="0"/>
            </a:rPr>
            <a:t>pelle</a:t>
          </a:r>
          <a:r>
            <a:rPr lang="pt-PT" sz="1400" kern="1200" dirty="0">
              <a:latin typeface="Arial" panose="020B0604020202020204" pitchFamily="34" charset="0"/>
              <a:cs typeface="Arial" panose="020B0604020202020204" pitchFamily="34" charset="0"/>
            </a:rPr>
            <a:t> </a:t>
          </a:r>
        </a:p>
      </dsp:txBody>
      <dsp:txXfrm>
        <a:off x="8929012" y="996034"/>
        <a:ext cx="2862959" cy="1125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DF0-FBFE-4130-86DB-5A6615C2C583}">
      <dsp:nvSpPr>
        <dsp:cNvPr id="0" name=""/>
        <dsp:cNvSpPr/>
      </dsp:nvSpPr>
      <dsp:spPr>
        <a:xfrm>
          <a:off x="0" y="0"/>
          <a:ext cx="11465852" cy="393998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54DE0-CC55-4189-967A-4CB1ED98B974}">
      <dsp:nvSpPr>
        <dsp:cNvPr id="0" name=""/>
        <dsp:cNvSpPr/>
      </dsp:nvSpPr>
      <dsp:spPr>
        <a:xfrm>
          <a:off x="5505" y="1039131"/>
          <a:ext cx="3355946" cy="18617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 Améliorer la structure du sol</a:t>
          </a:r>
        </a:p>
        <a:p>
          <a:pPr marL="0" lvl="0" indent="0" algn="l" defTabSz="800100">
            <a:lnSpc>
              <a:spcPct val="90000"/>
            </a:lnSpc>
            <a:spcBef>
              <a:spcPct val="0"/>
            </a:spcBef>
            <a:spcAft>
              <a:spcPct val="35000"/>
            </a:spcAft>
            <a:buNone/>
          </a:pP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Combattre</a:t>
          </a: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des</a:t>
          </a: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mauvaises</a:t>
          </a: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herbes</a:t>
          </a:r>
          <a:endParaRPr lang="pt-PT" sz="1800" b="1"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Atténuer</a:t>
          </a: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l’impact</a:t>
          </a: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du</a:t>
          </a:r>
          <a:r>
            <a:rPr lang="pt-PT" sz="1800" b="1" kern="1200" dirty="0">
              <a:latin typeface="Arial" panose="020B0604020202020204" pitchFamily="34" charset="0"/>
              <a:cs typeface="Arial" panose="020B0604020202020204" pitchFamily="34" charset="0"/>
            </a:rPr>
            <a:t> </a:t>
          </a:r>
          <a:r>
            <a:rPr lang="pt-PT" sz="1800" b="1" kern="1200" dirty="0" err="1">
              <a:latin typeface="Arial" panose="020B0604020202020204" pitchFamily="34" charset="0"/>
              <a:cs typeface="Arial" panose="020B0604020202020204" pitchFamily="34" charset="0"/>
            </a:rPr>
            <a:t>sel</a:t>
          </a:r>
          <a:r>
            <a:rPr lang="pt-PT" sz="1800" b="1" kern="1200" dirty="0">
              <a:latin typeface="Arial" panose="020B0604020202020204" pitchFamily="34" charset="0"/>
              <a:cs typeface="Arial" panose="020B0604020202020204" pitchFamily="34" charset="0"/>
            </a:rPr>
            <a:t> </a:t>
          </a:r>
        </a:p>
      </dsp:txBody>
      <dsp:txXfrm>
        <a:off x="96387" y="1130013"/>
        <a:ext cx="3174182" cy="1679958"/>
      </dsp:txXfrm>
    </dsp:sp>
    <dsp:sp modelId="{8621EF4F-648D-40C4-A6D7-9D230096F1FF}">
      <dsp:nvSpPr>
        <dsp:cNvPr id="0" name=""/>
        <dsp:cNvSpPr/>
      </dsp:nvSpPr>
      <dsp:spPr>
        <a:xfrm>
          <a:off x="3776120" y="1008581"/>
          <a:ext cx="3798101" cy="19228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La pratique est la technique du billon qui consiste à amonceler la terre en butte en incorporant toute la matière végétale. C</a:t>
          </a:r>
          <a:r>
            <a:rPr lang="fr-CA" sz="1800" b="1" kern="1200" dirty="0" err="1">
              <a:latin typeface="Arial" panose="020B0604020202020204" pitchFamily="34" charset="0"/>
              <a:cs typeface="Arial" panose="020B0604020202020204" pitchFamily="34" charset="0"/>
            </a:rPr>
            <a:t>ette</a:t>
          </a:r>
          <a:r>
            <a:rPr lang="fr-CA" sz="1800" b="1" kern="1200" dirty="0">
              <a:latin typeface="Arial" panose="020B0604020202020204" pitchFamily="34" charset="0"/>
              <a:cs typeface="Arial" panose="020B0604020202020204" pitchFamily="34" charset="0"/>
            </a:rPr>
            <a:t> matière végétale sert comme fumier ou engrais pour le développement des plantes</a:t>
          </a:r>
          <a:endParaRPr lang="pt-PT" sz="1800" b="1" kern="1200" dirty="0">
            <a:latin typeface="Arial" panose="020B0604020202020204" pitchFamily="34" charset="0"/>
            <a:cs typeface="Arial" panose="020B0604020202020204" pitchFamily="34" charset="0"/>
          </a:endParaRPr>
        </a:p>
      </dsp:txBody>
      <dsp:txXfrm>
        <a:off x="3869984" y="1102445"/>
        <a:ext cx="3610373" cy="1735095"/>
      </dsp:txXfrm>
    </dsp:sp>
    <dsp:sp modelId="{18C39BE1-6A81-4AA0-A80F-9FE57D796DA3}">
      <dsp:nvSpPr>
        <dsp:cNvPr id="0" name=""/>
        <dsp:cNvSpPr/>
      </dsp:nvSpPr>
      <dsp:spPr>
        <a:xfrm>
          <a:off x="7988891" y="982522"/>
          <a:ext cx="3471461" cy="19749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Les billons sont formés par le prélèvement de briques d’argile au moyen d’un araire en les superposant jusqu’à former une butte de la forme d’un caméléon coupé en deux</a:t>
          </a:r>
          <a:endParaRPr lang="pt-PT" sz="1800" kern="1200" dirty="0">
            <a:latin typeface="Arial" panose="020B0604020202020204" pitchFamily="34" charset="0"/>
            <a:cs typeface="Arial" panose="020B0604020202020204" pitchFamily="34" charset="0"/>
          </a:endParaRPr>
        </a:p>
      </dsp:txBody>
      <dsp:txXfrm>
        <a:off x="8085300" y="1078931"/>
        <a:ext cx="3278643" cy="1782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DF0-FBFE-4130-86DB-5A6615C2C583}">
      <dsp:nvSpPr>
        <dsp:cNvPr id="0" name=""/>
        <dsp:cNvSpPr/>
      </dsp:nvSpPr>
      <dsp:spPr>
        <a:xfrm>
          <a:off x="800781" y="0"/>
          <a:ext cx="9745979" cy="411480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54DE0-CC55-4189-967A-4CB1ED98B974}">
      <dsp:nvSpPr>
        <dsp:cNvPr id="0" name=""/>
        <dsp:cNvSpPr/>
      </dsp:nvSpPr>
      <dsp:spPr>
        <a:xfrm>
          <a:off x="2745" y="753033"/>
          <a:ext cx="3624713" cy="2608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Le paysan rempli les parcelles avec la première pluie pendant quelques jours avant de l’ouvrir. Il doit faire ceci deux, trois fois ou plus selon l’intensité du sel dans le périmètre. Une fois l’intensité du sel est réduite, les parcelles peuvent être utilisées</a:t>
          </a:r>
          <a:endParaRPr lang="pt-PT" sz="1800" b="1" kern="1200" dirty="0">
            <a:latin typeface="Arial" panose="020B0604020202020204" pitchFamily="34" charset="0"/>
            <a:cs typeface="Arial" panose="020B0604020202020204" pitchFamily="34" charset="0"/>
          </a:endParaRPr>
        </a:p>
      </dsp:txBody>
      <dsp:txXfrm>
        <a:off x="130093" y="880381"/>
        <a:ext cx="3370017" cy="2354038"/>
      </dsp:txXfrm>
    </dsp:sp>
    <dsp:sp modelId="{8621EF4F-648D-40C4-A6D7-9D230096F1FF}">
      <dsp:nvSpPr>
        <dsp:cNvPr id="0" name=""/>
        <dsp:cNvSpPr/>
      </dsp:nvSpPr>
      <dsp:spPr>
        <a:xfrm>
          <a:off x="4099272" y="851648"/>
          <a:ext cx="3871437" cy="2411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Le paysan adopte ou applique cette technique de désalinisation des parcelles pour avoir une meilleure production de riz de mangrove. Après reprendre la même procédure deux ou trois fois par an pour désaliniser la rizière </a:t>
          </a:r>
          <a:endParaRPr lang="pt-PT" sz="1800" b="1" kern="1200" dirty="0">
            <a:latin typeface="Arial" panose="020B0604020202020204" pitchFamily="34" charset="0"/>
            <a:cs typeface="Arial" panose="020B0604020202020204" pitchFamily="34" charset="0"/>
          </a:endParaRPr>
        </a:p>
      </dsp:txBody>
      <dsp:txXfrm>
        <a:off x="4216992" y="969368"/>
        <a:ext cx="3635997" cy="2176063"/>
      </dsp:txXfrm>
    </dsp:sp>
    <dsp:sp modelId="{18C39BE1-6A81-4AA0-A80F-9FE57D796DA3}">
      <dsp:nvSpPr>
        <dsp:cNvPr id="0" name=""/>
        <dsp:cNvSpPr/>
      </dsp:nvSpPr>
      <dsp:spPr>
        <a:xfrm>
          <a:off x="8442525" y="1026116"/>
          <a:ext cx="3020587" cy="2062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Ici le paysan peut utiliser la rizière en faisant la semi directe et/ou faire un repiquage à partir de plantules élevées en pépinières</a:t>
          </a:r>
          <a:endParaRPr lang="pt-PT" sz="1800" kern="1200" dirty="0">
            <a:latin typeface="Arial" panose="020B0604020202020204" pitchFamily="34" charset="0"/>
            <a:cs typeface="Arial" panose="020B0604020202020204" pitchFamily="34" charset="0"/>
          </a:endParaRPr>
        </a:p>
      </dsp:txBody>
      <dsp:txXfrm>
        <a:off x="8543211" y="1126802"/>
        <a:ext cx="2819215" cy="18611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DF0-FBFE-4130-86DB-5A6615C2C583}">
      <dsp:nvSpPr>
        <dsp:cNvPr id="0" name=""/>
        <dsp:cNvSpPr/>
      </dsp:nvSpPr>
      <dsp:spPr>
        <a:xfrm>
          <a:off x="800781" y="0"/>
          <a:ext cx="9745979" cy="33342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54DE0-CC55-4189-967A-4CB1ED98B974}">
      <dsp:nvSpPr>
        <dsp:cNvPr id="0" name=""/>
        <dsp:cNvSpPr/>
      </dsp:nvSpPr>
      <dsp:spPr>
        <a:xfrm>
          <a:off x="363036" y="835587"/>
          <a:ext cx="4022161" cy="1449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En ce temps, il faut faire le désherbasse, c’est-à-dire, d’enlever les mauvaises herbes qui peuvent entraver la croissance et développement des plantes</a:t>
          </a:r>
          <a:endParaRPr lang="pt-PT" sz="1800" b="1" kern="1200" dirty="0">
            <a:latin typeface="Arial" panose="020B0604020202020204" pitchFamily="34" charset="0"/>
            <a:cs typeface="Arial" panose="020B0604020202020204" pitchFamily="34" charset="0"/>
          </a:endParaRPr>
        </a:p>
      </dsp:txBody>
      <dsp:txXfrm>
        <a:off x="433811" y="906362"/>
        <a:ext cx="3880611" cy="1308281"/>
      </dsp:txXfrm>
    </dsp:sp>
    <dsp:sp modelId="{8621EF4F-648D-40C4-A6D7-9D230096F1FF}">
      <dsp:nvSpPr>
        <dsp:cNvPr id="0" name=""/>
        <dsp:cNvSpPr/>
      </dsp:nvSpPr>
      <dsp:spPr>
        <a:xfrm>
          <a:off x="4644668" y="858000"/>
          <a:ext cx="4203510" cy="14408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0" kern="1200" dirty="0">
              <a:latin typeface="Arial" panose="020B0604020202020204" pitchFamily="34" charset="0"/>
              <a:cs typeface="Arial" panose="020B0604020202020204" pitchFamily="34" charset="0"/>
            </a:rPr>
            <a:t>Comme la plupart des activités agricoles, la récolte est faite manuellement. Elle est généralement organisée en groupe et rémunérée à la fin du travail</a:t>
          </a:r>
          <a:endParaRPr lang="pt-PT" sz="1800" b="0" kern="1200" dirty="0">
            <a:latin typeface="Arial" panose="020B0604020202020204" pitchFamily="34" charset="0"/>
            <a:cs typeface="Arial" panose="020B0604020202020204" pitchFamily="34" charset="0"/>
          </a:endParaRPr>
        </a:p>
      </dsp:txBody>
      <dsp:txXfrm>
        <a:off x="4715005" y="928337"/>
        <a:ext cx="4062836" cy="1300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DF0-FBFE-4130-86DB-5A6615C2C583}">
      <dsp:nvSpPr>
        <dsp:cNvPr id="0" name=""/>
        <dsp:cNvSpPr/>
      </dsp:nvSpPr>
      <dsp:spPr>
        <a:xfrm>
          <a:off x="864422" y="0"/>
          <a:ext cx="9745979" cy="33342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54DE0-CC55-4189-967A-4CB1ED98B974}">
      <dsp:nvSpPr>
        <dsp:cNvPr id="0" name=""/>
        <dsp:cNvSpPr/>
      </dsp:nvSpPr>
      <dsp:spPr>
        <a:xfrm>
          <a:off x="3946644" y="927573"/>
          <a:ext cx="2457420" cy="14155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Le battage se fait manuellement par les paysans eux-mêmes</a:t>
          </a:r>
          <a:endParaRPr lang="pt-PT" sz="1800" b="1" kern="1200" dirty="0">
            <a:latin typeface="Arial" panose="020B0604020202020204" pitchFamily="34" charset="0"/>
            <a:cs typeface="Arial" panose="020B0604020202020204" pitchFamily="34" charset="0"/>
          </a:endParaRPr>
        </a:p>
      </dsp:txBody>
      <dsp:txXfrm>
        <a:off x="4015744" y="996673"/>
        <a:ext cx="2319220" cy="1277327"/>
      </dsp:txXfrm>
    </dsp:sp>
    <dsp:sp modelId="{8621EF4F-648D-40C4-A6D7-9D230096F1FF}">
      <dsp:nvSpPr>
        <dsp:cNvPr id="0" name=""/>
        <dsp:cNvSpPr/>
      </dsp:nvSpPr>
      <dsp:spPr>
        <a:xfrm>
          <a:off x="6486632" y="833140"/>
          <a:ext cx="3602627" cy="16321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Ils se forment en groupe d’entre-aide ou rémunéré en utilisant le battant une espèce de bois bien fait pour cet effet</a:t>
          </a:r>
          <a:endParaRPr lang="pt-PT" sz="1800" b="1" kern="1200" dirty="0">
            <a:latin typeface="Arial" panose="020B0604020202020204" pitchFamily="34" charset="0"/>
            <a:cs typeface="Arial" panose="020B0604020202020204" pitchFamily="34" charset="0"/>
          </a:endParaRPr>
        </a:p>
      </dsp:txBody>
      <dsp:txXfrm>
        <a:off x="6566308" y="912816"/>
        <a:ext cx="3443275" cy="1472811"/>
      </dsp:txXfrm>
    </dsp:sp>
    <dsp:sp modelId="{BA0E27D1-FF02-4649-8E32-1A92D1530724}">
      <dsp:nvSpPr>
        <dsp:cNvPr id="0" name=""/>
        <dsp:cNvSpPr/>
      </dsp:nvSpPr>
      <dsp:spPr>
        <a:xfrm>
          <a:off x="392521" y="833140"/>
          <a:ext cx="3472097" cy="16695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Après la récolte le riz est transporté par les femmes et l’amener dans la partie la plus haute de la Bolanha et y est laissé jusqu'au son battage</a:t>
          </a:r>
          <a:endParaRPr lang="pt-PT" sz="1800" kern="1200" dirty="0">
            <a:latin typeface="Arial" panose="020B0604020202020204" pitchFamily="34" charset="0"/>
            <a:cs typeface="Arial" panose="020B0604020202020204" pitchFamily="34" charset="0"/>
          </a:endParaRPr>
        </a:p>
      </dsp:txBody>
      <dsp:txXfrm>
        <a:off x="474022" y="914641"/>
        <a:ext cx="3309095" cy="15065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DF0-FBFE-4130-86DB-5A6615C2C583}">
      <dsp:nvSpPr>
        <dsp:cNvPr id="0" name=""/>
        <dsp:cNvSpPr/>
      </dsp:nvSpPr>
      <dsp:spPr>
        <a:xfrm>
          <a:off x="792154" y="0"/>
          <a:ext cx="8931194" cy="22537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21EF4F-648D-40C4-A6D7-9D230096F1FF}">
      <dsp:nvSpPr>
        <dsp:cNvPr id="0" name=""/>
        <dsp:cNvSpPr/>
      </dsp:nvSpPr>
      <dsp:spPr>
        <a:xfrm>
          <a:off x="3160872" y="580014"/>
          <a:ext cx="4479475" cy="11032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Le stockage de riz déjà secoué se dépose dans de grandes bombas ou dans une chambre préparée à cet effet</a:t>
          </a:r>
          <a:endParaRPr lang="pt-PT" sz="1800" b="1" kern="1200" dirty="0">
            <a:latin typeface="Arial" panose="020B0604020202020204" pitchFamily="34" charset="0"/>
            <a:cs typeface="Arial" panose="020B0604020202020204" pitchFamily="34" charset="0"/>
          </a:endParaRPr>
        </a:p>
      </dsp:txBody>
      <dsp:txXfrm>
        <a:off x="3214728" y="633870"/>
        <a:ext cx="4371763" cy="9955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1B25-AF2E-4C43-8980-59B6BFA112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DCD02D-5979-41E1-931D-B6C404DE8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E349EC-E541-4B56-B4F0-6350FD1936F6}"/>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5" name="Footer Placeholder 4">
            <a:extLst>
              <a:ext uri="{FF2B5EF4-FFF2-40B4-BE49-F238E27FC236}">
                <a16:creationId xmlns:a16="http://schemas.microsoft.com/office/drawing/2014/main" id="{B6051A9A-1C79-4E1F-A541-B609DB228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D44DC-B02E-4BB5-B4D3-2A1F6A0BF0E1}"/>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4018839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9CCAF-ED40-44CC-9519-73736038DE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EFCB33-3472-47BC-ABE1-E8622413A0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54272-7BDC-4A2C-8029-65EA6CCD3AE1}"/>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5" name="Footer Placeholder 4">
            <a:extLst>
              <a:ext uri="{FF2B5EF4-FFF2-40B4-BE49-F238E27FC236}">
                <a16:creationId xmlns:a16="http://schemas.microsoft.com/office/drawing/2014/main" id="{0974D7AA-10EF-4142-8097-60E323EB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F8C04-E90F-42A0-B722-46E9A763D986}"/>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3095873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0197C-C6DE-460F-9756-A0A84AF892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A20D30-3898-474A-A0F1-7005D8CA45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4B07F-DC4F-46B7-AE44-E4726D8F63A5}"/>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5" name="Footer Placeholder 4">
            <a:extLst>
              <a:ext uri="{FF2B5EF4-FFF2-40B4-BE49-F238E27FC236}">
                <a16:creationId xmlns:a16="http://schemas.microsoft.com/office/drawing/2014/main" id="{03CC4F24-0B0C-4A35-8CFD-0855E27EC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D4167-1BD7-4EB1-B9CE-E1A5ADF310A6}"/>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75403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0754-133D-4A24-A46E-6899738CE3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BEA9D-3175-4362-8AA8-A96A46E69E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5CF95-AE70-43C6-85C3-D31611264958}"/>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5" name="Footer Placeholder 4">
            <a:extLst>
              <a:ext uri="{FF2B5EF4-FFF2-40B4-BE49-F238E27FC236}">
                <a16:creationId xmlns:a16="http://schemas.microsoft.com/office/drawing/2014/main" id="{60604EBC-23C4-4C49-B511-0936FE1B2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FCFC0-E300-40C1-886D-5F230AB9159C}"/>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3069225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A3BC-759E-4153-A257-A058A0531E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4C8ECF-52E5-4914-B526-A889DEEC6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739E62-F541-493A-9705-F45B14F15990}"/>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5" name="Footer Placeholder 4">
            <a:extLst>
              <a:ext uri="{FF2B5EF4-FFF2-40B4-BE49-F238E27FC236}">
                <a16:creationId xmlns:a16="http://schemas.microsoft.com/office/drawing/2014/main" id="{285D15F5-3FA6-49F0-B86B-CADB4BD3D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B7CD8-54FA-42A0-AAF2-559FB004B813}"/>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494833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56F1-E1A2-4D9E-B3BC-AEED0FB80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559FE-534D-4867-9FFD-5290E297D6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688EE4-9131-45D7-A430-E7CCF278ED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708F7D-6CD5-4BA2-9DCF-333CA1DD9387}"/>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6" name="Footer Placeholder 5">
            <a:extLst>
              <a:ext uri="{FF2B5EF4-FFF2-40B4-BE49-F238E27FC236}">
                <a16:creationId xmlns:a16="http://schemas.microsoft.com/office/drawing/2014/main" id="{CC68C0E5-A487-48BE-82D2-0DDE55E54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1842D-C71D-406D-A0F7-484C256D0352}"/>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306433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24254-8AF7-4230-AD84-2D999EAA0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EB715A-EADD-4742-8449-0D5F2AEBA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A6594F-54A9-4C02-A130-8E28B6E665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810556-F291-4526-80AF-C573FA5E0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1B79A6-D3FF-46B9-B8CD-12B8F708BC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A7DBB-DBB9-46C8-B06E-8DFD9A4E5135}"/>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8" name="Footer Placeholder 7">
            <a:extLst>
              <a:ext uri="{FF2B5EF4-FFF2-40B4-BE49-F238E27FC236}">
                <a16:creationId xmlns:a16="http://schemas.microsoft.com/office/drawing/2014/main" id="{B8E8B172-636A-4ECE-9328-AB6E9D9383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AC0917-3CF9-4811-896A-F248877DD4D5}"/>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3532669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FAE3-7715-4498-BFCC-BFC53C2891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F60A61-1E86-43FC-BCF6-E44F26865B52}"/>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4" name="Footer Placeholder 3">
            <a:extLst>
              <a:ext uri="{FF2B5EF4-FFF2-40B4-BE49-F238E27FC236}">
                <a16:creationId xmlns:a16="http://schemas.microsoft.com/office/drawing/2014/main" id="{130FDDCD-189E-4786-9CC1-27B7B9A582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9EDA3D-D604-4E41-968B-07DC1D19E2F5}"/>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193744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0A540-38EE-419E-86C5-F49DC464E2C5}"/>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3" name="Footer Placeholder 2">
            <a:extLst>
              <a:ext uri="{FF2B5EF4-FFF2-40B4-BE49-F238E27FC236}">
                <a16:creationId xmlns:a16="http://schemas.microsoft.com/office/drawing/2014/main" id="{92CF45EB-58A3-4CDA-AA92-746987F18D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04835D-00C2-4B40-8B70-6515254A6C03}"/>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2723204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5DEA-691E-4593-B702-4D2CB991B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0C1486-570C-48A8-B124-07F9E335E9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B3B1E-6DD3-4E4D-B30A-D2F99A5FA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588A81-DFD6-43FF-A256-8627EC6917A3}"/>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6" name="Footer Placeholder 5">
            <a:extLst>
              <a:ext uri="{FF2B5EF4-FFF2-40B4-BE49-F238E27FC236}">
                <a16:creationId xmlns:a16="http://schemas.microsoft.com/office/drawing/2014/main" id="{C2E6CC72-9EA3-4139-8A39-2A5F791FC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7BC50-BBF8-4DF0-AD4A-95DDEB6D1AD7}"/>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175454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D3EC-3A68-4614-BDA6-3FCCFC254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145EB9-BB68-4C30-B64E-C0183A5F2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CBD41-1C24-4BD1-BC83-7F0AE7EB1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061EC1-85F5-4793-8D85-DCC6E9B63785}"/>
              </a:ext>
            </a:extLst>
          </p:cNvPr>
          <p:cNvSpPr>
            <a:spLocks noGrp="1"/>
          </p:cNvSpPr>
          <p:nvPr>
            <p:ph type="dt" sz="half" idx="10"/>
          </p:nvPr>
        </p:nvSpPr>
        <p:spPr/>
        <p:txBody>
          <a:bodyPr/>
          <a:lstStyle/>
          <a:p>
            <a:fld id="{5234B430-6484-43E5-95B4-E529ED3C6C57}" type="datetimeFigureOut">
              <a:rPr lang="en-US" smtClean="0"/>
              <a:t>6/20/2024</a:t>
            </a:fld>
            <a:endParaRPr lang="en-US"/>
          </a:p>
        </p:txBody>
      </p:sp>
      <p:sp>
        <p:nvSpPr>
          <p:cNvPr id="6" name="Footer Placeholder 5">
            <a:extLst>
              <a:ext uri="{FF2B5EF4-FFF2-40B4-BE49-F238E27FC236}">
                <a16:creationId xmlns:a16="http://schemas.microsoft.com/office/drawing/2014/main" id="{98508134-AF2D-462F-8AC0-97AA02325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29AC3-6682-4812-AA12-4DA4E03D2B1F}"/>
              </a:ext>
            </a:extLst>
          </p:cNvPr>
          <p:cNvSpPr>
            <a:spLocks noGrp="1"/>
          </p:cNvSpPr>
          <p:nvPr>
            <p:ph type="sldNum" sz="quarter" idx="12"/>
          </p:nvPr>
        </p:nvSpPr>
        <p:spPr/>
        <p:txBody>
          <a:bodyPr/>
          <a:lstStyle/>
          <a:p>
            <a:fld id="{9FFDADF1-974E-4055-BC5E-1DB3F5D1F0F7}" type="slidenum">
              <a:rPr lang="en-US" smtClean="0"/>
              <a:t>‹n°›</a:t>
            </a:fld>
            <a:endParaRPr lang="en-US"/>
          </a:p>
        </p:txBody>
      </p:sp>
    </p:spTree>
    <p:extLst>
      <p:ext uri="{BB962C8B-B14F-4D97-AF65-F5344CB8AC3E}">
        <p14:creationId xmlns:p14="http://schemas.microsoft.com/office/powerpoint/2010/main" val="261116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B04B25-4421-46C9-8DEE-5C21EBE86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9D7D9D-5041-4A18-80AB-08867F198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B45B3-8959-4C75-9022-93A3C8F46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4B430-6484-43E5-95B4-E529ED3C6C57}" type="datetimeFigureOut">
              <a:rPr lang="en-US" smtClean="0"/>
              <a:t>6/20/2024</a:t>
            </a:fld>
            <a:endParaRPr lang="en-US"/>
          </a:p>
        </p:txBody>
      </p:sp>
      <p:sp>
        <p:nvSpPr>
          <p:cNvPr id="5" name="Footer Placeholder 4">
            <a:extLst>
              <a:ext uri="{FF2B5EF4-FFF2-40B4-BE49-F238E27FC236}">
                <a16:creationId xmlns:a16="http://schemas.microsoft.com/office/drawing/2014/main" id="{60DECC82-5173-468D-8316-CC78B40E2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F8325C-0106-4495-979B-B35E2E7935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DADF1-974E-4055-BC5E-1DB3F5D1F0F7}" type="slidenum">
              <a:rPr lang="en-US" smtClean="0"/>
              <a:t>‹n°›</a:t>
            </a:fld>
            <a:endParaRPr lang="en-US"/>
          </a:p>
        </p:txBody>
      </p:sp>
    </p:spTree>
    <p:extLst>
      <p:ext uri="{BB962C8B-B14F-4D97-AF65-F5344CB8AC3E}">
        <p14:creationId xmlns:p14="http://schemas.microsoft.com/office/powerpoint/2010/main" val="2335598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5.xml"/><Relationship Id="rId7" Type="http://schemas.openxmlformats.org/officeDocument/2006/relationships/image" Target="../media/image18.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Layout" Target="../diagrams/layout6.xml"/><Relationship Id="rId7" Type="http://schemas.openxmlformats.org/officeDocument/2006/relationships/image" Target="../media/image21.jpe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7.xml"/><Relationship Id="rId7" Type="http://schemas.openxmlformats.org/officeDocument/2006/relationships/image" Target="../media/image24.jpe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4.xml"/><Relationship Id="rId7" Type="http://schemas.openxmlformats.org/officeDocument/2006/relationships/image" Target="../media/image13.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openxmlformats.org/officeDocument/2006/relationships/image" Target="../media/image17.jpg"/><Relationship Id="rId5" Type="http://schemas.openxmlformats.org/officeDocument/2006/relationships/diagramColors" Target="../diagrams/colors4.xml"/><Relationship Id="rId10" Type="http://schemas.openxmlformats.org/officeDocument/2006/relationships/image" Target="../media/image16.wmf"/><Relationship Id="rId4" Type="http://schemas.openxmlformats.org/officeDocument/2006/relationships/diagramQuickStyle" Target="../diagrams/quickStyle4.xm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16F3D9F6-E163-480D-ADDE-B58558BBA1B6}"/>
              </a:ext>
            </a:extLst>
          </p:cNvPr>
          <p:cNvSpPr txBox="1">
            <a:spLocks/>
          </p:cNvSpPr>
          <p:nvPr/>
        </p:nvSpPr>
        <p:spPr>
          <a:xfrm>
            <a:off x="1532965" y="3024285"/>
            <a:ext cx="10121153" cy="11005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3600" b="1" dirty="0">
                <a:solidFill>
                  <a:prstClr val="black"/>
                </a:solidFill>
                <a:latin typeface="Algerian" panose="04020705040A02060702" pitchFamily="82" charset="0"/>
              </a:rPr>
              <a:t>PROJET  D’APPUI AU DEVELOPPEMENT ECONOMIQUE DES REGIONS DU SUD (PADES)</a:t>
            </a:r>
            <a:endParaRPr lang="fr-CA" sz="3600" dirty="0">
              <a:latin typeface="Algerian" panose="04020705040A02060702" pitchFamily="82" charset="0"/>
            </a:endParaRPr>
          </a:p>
        </p:txBody>
      </p:sp>
      <p:pic>
        <p:nvPicPr>
          <p:cNvPr id="6" name="Image 5">
            <a:extLst>
              <a:ext uri="{FF2B5EF4-FFF2-40B4-BE49-F238E27FC236}">
                <a16:creationId xmlns:a16="http://schemas.microsoft.com/office/drawing/2014/main" id="{A4A4D5C2-F773-4370-9395-5189303B74B1}"/>
              </a:ext>
            </a:extLst>
          </p:cNvPr>
          <p:cNvPicPr>
            <a:picLocks noChangeAspect="1"/>
          </p:cNvPicPr>
          <p:nvPr/>
        </p:nvPicPr>
        <p:blipFill>
          <a:blip r:embed="rId2"/>
          <a:stretch>
            <a:fillRect/>
          </a:stretch>
        </p:blipFill>
        <p:spPr>
          <a:xfrm>
            <a:off x="1305629" y="1502884"/>
            <a:ext cx="1014533" cy="882203"/>
          </a:xfrm>
          <a:prstGeom prst="rect">
            <a:avLst/>
          </a:prstGeom>
        </p:spPr>
      </p:pic>
      <p:sp>
        <p:nvSpPr>
          <p:cNvPr id="7" name="CaixaDeTexto 12">
            <a:extLst>
              <a:ext uri="{FF2B5EF4-FFF2-40B4-BE49-F238E27FC236}">
                <a16:creationId xmlns:a16="http://schemas.microsoft.com/office/drawing/2014/main" id="{1C7F9AB6-A187-40D8-9878-3F66F6BE7629}"/>
              </a:ext>
            </a:extLst>
          </p:cNvPr>
          <p:cNvSpPr txBox="1"/>
          <p:nvPr/>
        </p:nvSpPr>
        <p:spPr>
          <a:xfrm>
            <a:off x="123374" y="2408176"/>
            <a:ext cx="3568823" cy="600164"/>
          </a:xfrm>
          <a:prstGeom prst="rect">
            <a:avLst/>
          </a:prstGeom>
          <a:noFill/>
        </p:spPr>
        <p:txBody>
          <a:bodyPr wrap="square" rtlCol="0">
            <a:spAutoFit/>
          </a:bodyPr>
          <a:lstStyle/>
          <a:p>
            <a:pPr algn="ctr"/>
            <a:r>
              <a:rPr lang="pt-BR" sz="1100" b="1" dirty="0">
                <a:latin typeface="Arial" panose="020B0604020202020204" pitchFamily="34" charset="0"/>
                <a:cs typeface="Arial" panose="020B0604020202020204" pitchFamily="34" charset="0"/>
              </a:rPr>
              <a:t>Republique de </a:t>
            </a:r>
            <a:r>
              <a:rPr lang="pt-BR" sz="1100" b="1" dirty="0" err="1">
                <a:latin typeface="Arial" panose="020B0604020202020204" pitchFamily="34" charset="0"/>
                <a:cs typeface="Arial" panose="020B0604020202020204" pitchFamily="34" charset="0"/>
              </a:rPr>
              <a:t>la</a:t>
            </a:r>
            <a:r>
              <a:rPr lang="pt-BR" sz="1100" b="1" dirty="0">
                <a:latin typeface="Arial" panose="020B0604020202020204" pitchFamily="34" charset="0"/>
                <a:cs typeface="Arial" panose="020B0604020202020204" pitchFamily="34" charset="0"/>
              </a:rPr>
              <a:t> </a:t>
            </a:r>
            <a:r>
              <a:rPr lang="pt-BR" sz="1100" b="1" dirty="0" err="1">
                <a:latin typeface="Arial" panose="020B0604020202020204" pitchFamily="34" charset="0"/>
                <a:cs typeface="Arial" panose="020B0604020202020204" pitchFamily="34" charset="0"/>
              </a:rPr>
              <a:t>Guinée-Bissau</a:t>
            </a:r>
            <a:endParaRPr lang="pt-BR" sz="1100" b="1" dirty="0">
              <a:latin typeface="Arial" panose="020B0604020202020204" pitchFamily="34" charset="0"/>
              <a:cs typeface="Arial" panose="020B0604020202020204" pitchFamily="34" charset="0"/>
            </a:endParaRPr>
          </a:p>
          <a:p>
            <a:pPr algn="ctr"/>
            <a:r>
              <a:rPr lang="pt-BR" sz="1100" b="1" dirty="0" err="1">
                <a:latin typeface="Arial" panose="020B0604020202020204" pitchFamily="34" charset="0"/>
                <a:cs typeface="Arial" panose="020B0604020202020204" pitchFamily="34" charset="0"/>
              </a:rPr>
              <a:t>Ministère</a:t>
            </a:r>
            <a:r>
              <a:rPr lang="pt-BR" sz="1100" b="1" dirty="0">
                <a:latin typeface="Arial" panose="020B0604020202020204" pitchFamily="34" charset="0"/>
                <a:cs typeface="Arial" panose="020B0604020202020204" pitchFamily="34" charset="0"/>
              </a:rPr>
              <a:t> de </a:t>
            </a:r>
            <a:r>
              <a:rPr lang="pt-BR" sz="1100" b="1" dirty="0" err="1">
                <a:latin typeface="Arial" panose="020B0604020202020204" pitchFamily="34" charset="0"/>
                <a:cs typeface="Arial" panose="020B0604020202020204" pitchFamily="34" charset="0"/>
              </a:rPr>
              <a:t>l’Agriculture</a:t>
            </a:r>
            <a:r>
              <a:rPr lang="pt-BR" sz="1100" b="1" dirty="0">
                <a:latin typeface="Arial" panose="020B0604020202020204" pitchFamily="34" charset="0"/>
                <a:cs typeface="Arial" panose="020B0604020202020204" pitchFamily="34" charset="0"/>
              </a:rPr>
              <a:t> et </a:t>
            </a:r>
            <a:r>
              <a:rPr lang="pt-BR" sz="1100" b="1" dirty="0" err="1">
                <a:latin typeface="Arial" panose="020B0604020202020204" pitchFamily="34" charset="0"/>
                <a:cs typeface="Arial" panose="020B0604020202020204" pitchFamily="34" charset="0"/>
              </a:rPr>
              <a:t>Développement</a:t>
            </a:r>
            <a:r>
              <a:rPr lang="pt-BR" sz="1100" b="1" dirty="0">
                <a:latin typeface="Arial" panose="020B0604020202020204" pitchFamily="34" charset="0"/>
                <a:cs typeface="Arial" panose="020B0604020202020204" pitchFamily="34" charset="0"/>
              </a:rPr>
              <a:t> </a:t>
            </a:r>
          </a:p>
          <a:p>
            <a:pPr algn="ctr"/>
            <a:r>
              <a:rPr lang="pt-BR" sz="1100" b="1" dirty="0">
                <a:latin typeface="Arial" panose="020B0604020202020204" pitchFamily="34" charset="0"/>
                <a:cs typeface="Arial" panose="020B0604020202020204" pitchFamily="34" charset="0"/>
              </a:rPr>
              <a:t>Rural</a:t>
            </a:r>
          </a:p>
        </p:txBody>
      </p:sp>
      <p:pic>
        <p:nvPicPr>
          <p:cNvPr id="11" name="Imagem 10">
            <a:extLst>
              <a:ext uri="{FF2B5EF4-FFF2-40B4-BE49-F238E27FC236}">
                <a16:creationId xmlns:a16="http://schemas.microsoft.com/office/drawing/2014/main" id="{1EE7A3A2-4D05-48B5-A83A-3B17C745F09E}"/>
              </a:ext>
            </a:extLst>
          </p:cNvPr>
          <p:cNvPicPr>
            <a:picLocks noChangeAspect="1"/>
          </p:cNvPicPr>
          <p:nvPr/>
        </p:nvPicPr>
        <p:blipFill>
          <a:blip r:embed="rId3"/>
          <a:stretch>
            <a:fillRect/>
          </a:stretch>
        </p:blipFill>
        <p:spPr>
          <a:xfrm>
            <a:off x="9101038" y="1617674"/>
            <a:ext cx="1580922" cy="652622"/>
          </a:xfrm>
          <a:prstGeom prst="rect">
            <a:avLst/>
          </a:prstGeom>
        </p:spPr>
      </p:pic>
      <p:sp>
        <p:nvSpPr>
          <p:cNvPr id="13" name="CaixaDeTexto 12">
            <a:extLst>
              <a:ext uri="{FF2B5EF4-FFF2-40B4-BE49-F238E27FC236}">
                <a16:creationId xmlns:a16="http://schemas.microsoft.com/office/drawing/2014/main" id="{C12D2997-4B49-4B77-8B3C-F5C5BDDCC9B6}"/>
              </a:ext>
            </a:extLst>
          </p:cNvPr>
          <p:cNvSpPr txBox="1"/>
          <p:nvPr/>
        </p:nvSpPr>
        <p:spPr>
          <a:xfrm>
            <a:off x="8523080" y="2328176"/>
            <a:ext cx="3568823" cy="600164"/>
          </a:xfrm>
          <a:prstGeom prst="rect">
            <a:avLst/>
          </a:prstGeom>
          <a:noFill/>
        </p:spPr>
        <p:txBody>
          <a:bodyPr wrap="square" rtlCol="0">
            <a:spAutoFit/>
          </a:bodyPr>
          <a:lstStyle/>
          <a:p>
            <a:pPr algn="ctr"/>
            <a:r>
              <a:rPr lang="pt-BR" sz="1100" b="1" dirty="0">
                <a:latin typeface="Arial" panose="020B0604020202020204" pitchFamily="34" charset="0"/>
                <a:cs typeface="Arial" panose="020B0604020202020204" pitchFamily="34" charset="0"/>
              </a:rPr>
              <a:t>Investir </a:t>
            </a:r>
            <a:r>
              <a:rPr lang="pt-BR" sz="1100" b="1" dirty="0" err="1">
                <a:latin typeface="Arial" panose="020B0604020202020204" pitchFamily="34" charset="0"/>
                <a:cs typeface="Arial" panose="020B0604020202020204" pitchFamily="34" charset="0"/>
              </a:rPr>
              <a:t>dans</a:t>
            </a:r>
            <a:r>
              <a:rPr lang="pt-BR" sz="1100" b="1" dirty="0">
                <a:latin typeface="Arial" panose="020B0604020202020204" pitchFamily="34" charset="0"/>
                <a:cs typeface="Arial" panose="020B0604020202020204" pitchFamily="34" charset="0"/>
              </a:rPr>
              <a:t> </a:t>
            </a:r>
            <a:r>
              <a:rPr lang="pt-BR" sz="1100" b="1" dirty="0" err="1">
                <a:latin typeface="Arial" panose="020B0604020202020204" pitchFamily="34" charset="0"/>
                <a:cs typeface="Arial" panose="020B0604020202020204" pitchFamily="34" charset="0"/>
              </a:rPr>
              <a:t>les</a:t>
            </a:r>
            <a:r>
              <a:rPr lang="pt-BR" sz="1100" b="1" dirty="0">
                <a:latin typeface="Arial" panose="020B0604020202020204" pitchFamily="34" charset="0"/>
                <a:cs typeface="Arial" panose="020B0604020202020204" pitchFamily="34" charset="0"/>
              </a:rPr>
              <a:t> </a:t>
            </a:r>
            <a:r>
              <a:rPr lang="pt-BR" sz="1100" b="1" dirty="0" err="1">
                <a:latin typeface="Arial" panose="020B0604020202020204" pitchFamily="34" charset="0"/>
                <a:cs typeface="Arial" panose="020B0604020202020204" pitchFamily="34" charset="0"/>
              </a:rPr>
              <a:t>populations</a:t>
            </a:r>
            <a:r>
              <a:rPr lang="pt-BR" sz="1100" b="1" dirty="0">
                <a:latin typeface="Arial" panose="020B0604020202020204" pitchFamily="34" charset="0"/>
                <a:cs typeface="Arial" panose="020B0604020202020204" pitchFamily="34" charset="0"/>
              </a:rPr>
              <a:t> </a:t>
            </a:r>
            <a:r>
              <a:rPr lang="pt-BR" sz="1100" b="1" dirty="0" err="1">
                <a:latin typeface="Arial" panose="020B0604020202020204" pitchFamily="34" charset="0"/>
                <a:cs typeface="Arial" panose="020B0604020202020204" pitchFamily="34" charset="0"/>
              </a:rPr>
              <a:t>rurales</a:t>
            </a:r>
            <a:endParaRPr lang="pt-BR" sz="1100" b="1" dirty="0">
              <a:latin typeface="Arial" panose="020B0604020202020204" pitchFamily="34" charset="0"/>
              <a:cs typeface="Arial" panose="020B0604020202020204" pitchFamily="34" charset="0"/>
            </a:endParaRPr>
          </a:p>
          <a:p>
            <a:pPr algn="ctr"/>
            <a:r>
              <a:rPr lang="pt-BR" sz="1100" b="1" dirty="0" err="1">
                <a:latin typeface="Arial" panose="020B0604020202020204" pitchFamily="34" charset="0"/>
                <a:cs typeface="Arial" panose="020B0604020202020204" pitchFamily="34" charset="0"/>
              </a:rPr>
              <a:t>Fond</a:t>
            </a:r>
            <a:r>
              <a:rPr lang="pt-BR" sz="1100" b="1" dirty="0">
                <a:latin typeface="Arial" panose="020B0604020202020204" pitchFamily="34" charset="0"/>
                <a:cs typeface="Arial" panose="020B0604020202020204" pitchFamily="34" charset="0"/>
              </a:rPr>
              <a:t> </a:t>
            </a:r>
            <a:r>
              <a:rPr lang="pt-BR" sz="1100" b="1" dirty="0" err="1">
                <a:latin typeface="Arial" panose="020B0604020202020204" pitchFamily="34" charset="0"/>
                <a:cs typeface="Arial" panose="020B0604020202020204" pitchFamily="34" charset="0"/>
              </a:rPr>
              <a:t>International</a:t>
            </a:r>
            <a:r>
              <a:rPr lang="pt-BR" sz="1100" b="1" dirty="0">
                <a:latin typeface="Arial" panose="020B0604020202020204" pitchFamily="34" charset="0"/>
                <a:cs typeface="Arial" panose="020B0604020202020204" pitchFamily="34" charset="0"/>
              </a:rPr>
              <a:t> de </a:t>
            </a:r>
            <a:r>
              <a:rPr lang="pt-BR" sz="1100" b="1" dirty="0" err="1">
                <a:latin typeface="Arial" panose="020B0604020202020204" pitchFamily="34" charset="0"/>
                <a:cs typeface="Arial" panose="020B0604020202020204" pitchFamily="34" charset="0"/>
              </a:rPr>
              <a:t>Développement</a:t>
            </a:r>
            <a:r>
              <a:rPr lang="pt-BR" sz="1100" b="1" dirty="0">
                <a:latin typeface="Arial" panose="020B0604020202020204" pitchFamily="34" charset="0"/>
                <a:cs typeface="Arial" panose="020B0604020202020204" pitchFamily="34" charset="0"/>
              </a:rPr>
              <a:t> </a:t>
            </a:r>
          </a:p>
          <a:p>
            <a:pPr algn="ctr"/>
            <a:r>
              <a:rPr lang="pt-BR" sz="1100" b="1" dirty="0" err="1">
                <a:latin typeface="Arial" panose="020B0604020202020204" pitchFamily="34" charset="0"/>
                <a:cs typeface="Arial" panose="020B0604020202020204" pitchFamily="34" charset="0"/>
              </a:rPr>
              <a:t>Agricole</a:t>
            </a:r>
            <a:endParaRPr lang="pt-BR" sz="1100" b="1" dirty="0">
              <a:latin typeface="Arial" panose="020B0604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3E0CA5B6-B18C-42DB-8498-99F1EFDDF00F}"/>
              </a:ext>
            </a:extLst>
          </p:cNvPr>
          <p:cNvSpPr txBox="1"/>
          <p:nvPr/>
        </p:nvSpPr>
        <p:spPr>
          <a:xfrm>
            <a:off x="4778188" y="5629836"/>
            <a:ext cx="3744892" cy="707886"/>
          </a:xfrm>
          <a:prstGeom prst="rect">
            <a:avLst/>
          </a:prstGeom>
          <a:solidFill>
            <a:schemeClr val="accent6">
              <a:lumMod val="40000"/>
              <a:lumOff val="60000"/>
            </a:schemeClr>
          </a:solidFill>
          <a:scene3d>
            <a:camera prst="orthographicFront"/>
            <a:lightRig rig="threePt" dir="t"/>
          </a:scene3d>
          <a:sp3d>
            <a:bevelT w="101600" prst="riblet"/>
          </a:sp3d>
        </p:spPr>
        <p:txBody>
          <a:bodyPr wrap="square">
            <a:spAutoFit/>
          </a:bodyPr>
          <a:lstStyle/>
          <a:p>
            <a:pPr algn="ctr"/>
            <a:r>
              <a:rPr lang="en-US" sz="4000" b="1" dirty="0" err="1">
                <a:solidFill>
                  <a:prstClr val="black"/>
                </a:solidFill>
                <a:latin typeface="Bauhaus 93" panose="04030905020B02020C02" pitchFamily="82" charset="0"/>
                <a:cs typeface="Arial" panose="020B0604020202020204" pitchFamily="34" charset="0"/>
              </a:rPr>
              <a:t>Capitalisation</a:t>
            </a:r>
            <a:r>
              <a:rPr lang="en-US" sz="4000" b="1" dirty="0">
                <a:solidFill>
                  <a:prstClr val="black"/>
                </a:solidFill>
                <a:highlight>
                  <a:srgbClr val="00FF00"/>
                </a:highlight>
                <a:latin typeface="Bauhaus 93" panose="04030905020B02020C02" pitchFamily="82" charset="0"/>
                <a:cs typeface="Arial" panose="020B0604020202020204" pitchFamily="34" charset="0"/>
              </a:rPr>
              <a:t> </a:t>
            </a:r>
            <a:endParaRPr lang="pt-PT" sz="4000" b="1" dirty="0">
              <a:highlight>
                <a:srgbClr val="00FF00"/>
              </a:highlight>
              <a:latin typeface="Bauhaus 93" panose="04030905020B02020C02" pitchFamily="82" charset="0"/>
              <a:cs typeface="Arial" panose="020B0604020202020204" pitchFamily="34" charset="0"/>
            </a:endParaRPr>
          </a:p>
        </p:txBody>
      </p:sp>
      <p:sp>
        <p:nvSpPr>
          <p:cNvPr id="12" name="CaixaDeTexto 11">
            <a:extLst>
              <a:ext uri="{FF2B5EF4-FFF2-40B4-BE49-F238E27FC236}">
                <a16:creationId xmlns:a16="http://schemas.microsoft.com/office/drawing/2014/main" id="{ADE2F67B-2B44-4E20-B7B1-B9D6D1F9875B}"/>
              </a:ext>
            </a:extLst>
          </p:cNvPr>
          <p:cNvSpPr txBox="1"/>
          <p:nvPr/>
        </p:nvSpPr>
        <p:spPr>
          <a:xfrm>
            <a:off x="1673183" y="4353903"/>
            <a:ext cx="9389265" cy="830997"/>
          </a:xfrm>
          <a:prstGeom prst="rect">
            <a:avLst/>
          </a:prstGeom>
          <a:noFill/>
        </p:spPr>
        <p:txBody>
          <a:bodyPr wrap="square">
            <a:spAutoFit/>
          </a:bodyPr>
          <a:lstStyle/>
          <a:p>
            <a:pPr algn="ctr"/>
            <a:r>
              <a:rPr lang="pt-PT" altLang="pt-PT" sz="2400" b="1" dirty="0">
                <a:ln w="22225">
                  <a:solidFill>
                    <a:schemeClr val="accent2"/>
                  </a:solidFill>
                  <a:prstDash val="solid"/>
                </a:ln>
                <a:solidFill>
                  <a:srgbClr val="92D050"/>
                </a:solidFill>
                <a:latin typeface="Arial Rounded MT Bold" panose="020F0704030504030204" pitchFamily="34" charset="0"/>
                <a:cs typeface="Arial" panose="020B0604020202020204" pitchFamily="34" charset="0"/>
              </a:rPr>
              <a:t>PRÉSENTATION DU SYSTÈME TRADITIONNEL DE RIZICULTURE DE MANGROVE</a:t>
            </a:r>
            <a:endParaRPr lang="pt-PT" sz="2400" b="1" dirty="0">
              <a:ln w="22225">
                <a:solidFill>
                  <a:schemeClr val="accent2"/>
                </a:solidFill>
                <a:prstDash val="solid"/>
              </a:ln>
              <a:solidFill>
                <a:srgbClr val="92D050"/>
              </a:solidFill>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335966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C047165-1528-4A1F-BBA4-2084EF9DE2B2}"/>
              </a:ext>
            </a:extLst>
          </p:cNvPr>
          <p:cNvGraphicFramePr/>
          <p:nvPr>
            <p:extLst>
              <p:ext uri="{D42A27DB-BD31-4B8C-83A1-F6EECF244321}">
                <p14:modId xmlns:p14="http://schemas.microsoft.com/office/powerpoint/2010/main" val="2359461806"/>
              </p:ext>
            </p:extLst>
          </p:nvPr>
        </p:nvGraphicFramePr>
        <p:xfrm>
          <a:off x="358578" y="2358298"/>
          <a:ext cx="11465858" cy="3334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ângulo 7">
            <a:extLst>
              <a:ext uri="{FF2B5EF4-FFF2-40B4-BE49-F238E27FC236}">
                <a16:creationId xmlns:a16="http://schemas.microsoft.com/office/drawing/2014/main" id="{F02995F7-0EF0-4E3C-AEC1-150822F30501}"/>
              </a:ext>
            </a:extLst>
          </p:cNvPr>
          <p:cNvSpPr/>
          <p:nvPr/>
        </p:nvSpPr>
        <p:spPr>
          <a:xfrm>
            <a:off x="1102660" y="1515034"/>
            <a:ext cx="10470776" cy="1436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dirty="0">
                <a:latin typeface="Arial" panose="020B0604020202020204" pitchFamily="34" charset="0"/>
                <a:cs typeface="Arial" panose="020B0604020202020204" pitchFamily="34" charset="0"/>
              </a:rPr>
              <a:t>Remarque: </a:t>
            </a:r>
            <a:r>
              <a:rPr lang="fr-FR" sz="2000" dirty="0">
                <a:latin typeface="Arial" panose="020B0604020202020204" pitchFamily="34" charset="0"/>
                <a:cs typeface="Arial" panose="020B0604020202020204" pitchFamily="34" charset="0"/>
              </a:rPr>
              <a:t>Au mois d’octobre, après le repiquage de riz en août et septembre, il faut empêcher la sortie de l’eau par quel que soit le canal de drainage, ainsi que par les tuyaux. Il s’agit ici, d’avoir un contrôle total de l’eau soit douce (la sortie) et salée (l’entrée dans le périmètre) pour permettre le développement de riz. </a:t>
            </a:r>
            <a:endParaRPr lang="pt-PT" sz="20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CC5EAF50-A66D-4AC5-A397-F74F77190040}"/>
              </a:ext>
            </a:extLst>
          </p:cNvPr>
          <p:cNvSpPr txBox="1"/>
          <p:nvPr/>
        </p:nvSpPr>
        <p:spPr>
          <a:xfrm>
            <a:off x="9484656" y="5504330"/>
            <a:ext cx="263562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b="1" dirty="0">
                <a:solidFill>
                  <a:schemeClr val="tx1"/>
                </a:solidFill>
                <a:latin typeface="Arial" panose="020B0604020202020204" pitchFamily="34" charset="0"/>
                <a:ea typeface="Calibri" panose="020F0502020204030204" pitchFamily="34" charset="0"/>
                <a:cs typeface="Sylfaen" panose="010A0502050306030303" pitchFamily="18" charset="0"/>
              </a:rPr>
              <a:t>Faucille </a:t>
            </a:r>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 Outil utilisé pour faire la récolte de riz de bas-fond et mangrove</a:t>
            </a:r>
            <a:endParaRPr lang="pt-PT" b="1" u="sng" dirty="0">
              <a:solidFill>
                <a:schemeClr val="accent2"/>
              </a:solidFill>
            </a:endParaRPr>
          </a:p>
        </p:txBody>
      </p:sp>
      <p:sp>
        <p:nvSpPr>
          <p:cNvPr id="16" name="CaixaDeTexto 15">
            <a:extLst>
              <a:ext uri="{FF2B5EF4-FFF2-40B4-BE49-F238E27FC236}">
                <a16:creationId xmlns:a16="http://schemas.microsoft.com/office/drawing/2014/main" id="{C3E0CED5-BA8C-41B1-AA12-9F064EDA3E14}"/>
              </a:ext>
            </a:extLst>
          </p:cNvPr>
          <p:cNvSpPr txBox="1"/>
          <p:nvPr/>
        </p:nvSpPr>
        <p:spPr>
          <a:xfrm>
            <a:off x="62748" y="60846"/>
            <a:ext cx="2796993" cy="584775"/>
          </a:xfrm>
          <a:prstGeom prst="rect">
            <a:avLst/>
          </a:prstGeom>
          <a:noFill/>
        </p:spPr>
        <p:txBody>
          <a:bodyPr wrap="square">
            <a:spAutoFit/>
          </a:bodyPr>
          <a:lstStyle/>
          <a:p>
            <a:r>
              <a:rPr lang="fr-FR" sz="3200" b="1" dirty="0">
                <a:solidFill>
                  <a:schemeClr val="bg1"/>
                </a:solidFill>
                <a:latin typeface="Arial" panose="020B0604020202020204" pitchFamily="34" charset="0"/>
                <a:ea typeface="Calibri" panose="020F0502020204030204" pitchFamily="34" charset="0"/>
              </a:rPr>
              <a:t>7. La r</a:t>
            </a:r>
            <a:r>
              <a:rPr lang="fr-FR" sz="3200" b="1" dirty="0">
                <a:solidFill>
                  <a:schemeClr val="bg1"/>
                </a:solidFill>
                <a:effectLst/>
                <a:latin typeface="Arial" panose="020B0604020202020204" pitchFamily="34" charset="0"/>
                <a:ea typeface="Calibri" panose="020F0502020204030204" pitchFamily="34" charset="0"/>
              </a:rPr>
              <a:t>écolte</a:t>
            </a:r>
            <a:endParaRPr lang="pt-PT" sz="3200" dirty="0">
              <a:solidFill>
                <a:schemeClr val="bg1"/>
              </a:solidFill>
            </a:endParaRPr>
          </a:p>
        </p:txBody>
      </p:sp>
      <p:pic>
        <p:nvPicPr>
          <p:cNvPr id="17" name="Espaço Reservado para Conteúdo 6">
            <a:extLst>
              <a:ext uri="{FF2B5EF4-FFF2-40B4-BE49-F238E27FC236}">
                <a16:creationId xmlns:a16="http://schemas.microsoft.com/office/drawing/2014/main" id="{6EA5D8B5-D4AA-41DB-8A68-0C9CB3FEE44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4231329" y="4720159"/>
            <a:ext cx="3964406" cy="2086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 28673">
            <a:extLst>
              <a:ext uri="{FF2B5EF4-FFF2-40B4-BE49-F238E27FC236}">
                <a16:creationId xmlns:a16="http://schemas.microsoft.com/office/drawing/2014/main" id="{A00FAD22-E6B7-422A-A58D-0DFD4DE814B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904" y="4720159"/>
            <a:ext cx="3836896" cy="2086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m 6">
            <a:extLst>
              <a:ext uri="{FF2B5EF4-FFF2-40B4-BE49-F238E27FC236}">
                <a16:creationId xmlns:a16="http://schemas.microsoft.com/office/drawing/2014/main" id="{4502CCBB-C902-48E5-831B-2241D314AF39}"/>
              </a:ext>
            </a:extLst>
          </p:cNvPr>
          <p:cNvPicPr>
            <a:picLocks noChangeAspect="1"/>
          </p:cNvPicPr>
          <p:nvPr/>
        </p:nvPicPr>
        <p:blipFill rotWithShape="1">
          <a:blip r:embed="rId9">
            <a:extLst>
              <a:ext uri="{28A0092B-C50C-407E-A947-70E740481C1C}">
                <a14:useLocalDpi xmlns:a14="http://schemas.microsoft.com/office/drawing/2010/main" val="0"/>
              </a:ext>
            </a:extLst>
          </a:blip>
          <a:srcRect t="19209" r="4678" b="6717"/>
          <a:stretch/>
        </p:blipFill>
        <p:spPr>
          <a:xfrm rot="5400000">
            <a:off x="7846101" y="5267011"/>
            <a:ext cx="2086801" cy="9930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90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C047165-1528-4A1F-BBA4-2084EF9DE2B2}"/>
              </a:ext>
            </a:extLst>
          </p:cNvPr>
          <p:cNvGraphicFramePr/>
          <p:nvPr>
            <p:extLst>
              <p:ext uri="{D42A27DB-BD31-4B8C-83A1-F6EECF244321}">
                <p14:modId xmlns:p14="http://schemas.microsoft.com/office/powerpoint/2010/main" val="1095186432"/>
              </p:ext>
            </p:extLst>
          </p:nvPr>
        </p:nvGraphicFramePr>
        <p:xfrm>
          <a:off x="358578" y="2035569"/>
          <a:ext cx="11465858" cy="3334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ângulo 7">
            <a:extLst>
              <a:ext uri="{FF2B5EF4-FFF2-40B4-BE49-F238E27FC236}">
                <a16:creationId xmlns:a16="http://schemas.microsoft.com/office/drawing/2014/main" id="{F02995F7-0EF0-4E3C-AEC1-150822F30501}"/>
              </a:ext>
            </a:extLst>
          </p:cNvPr>
          <p:cNvSpPr/>
          <p:nvPr/>
        </p:nvSpPr>
        <p:spPr>
          <a:xfrm>
            <a:off x="842682" y="1641295"/>
            <a:ext cx="10470776" cy="85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dirty="0">
                <a:latin typeface="Arial" panose="020B0604020202020204" pitchFamily="34" charset="0"/>
                <a:cs typeface="Arial" panose="020B0604020202020204" pitchFamily="34" charset="0"/>
              </a:rPr>
              <a:t>Remarque: </a:t>
            </a:r>
            <a:r>
              <a:rPr lang="fr-FR" sz="2000" dirty="0">
                <a:latin typeface="Arial" panose="020B0604020202020204" pitchFamily="34" charset="0"/>
                <a:cs typeface="Arial" panose="020B0604020202020204" pitchFamily="34" charset="0"/>
              </a:rPr>
              <a:t>Le battage se fait manuellement à partir de mois de mars jusqu’au mai. Avec la campagne de noix de cajou, les paysans préfèrent le faire plutôt, c’est-à-dire, entre février et mars. </a:t>
            </a:r>
            <a:endParaRPr lang="pt-PT" sz="20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CC5EAF50-A66D-4AC5-A397-F74F77190040}"/>
              </a:ext>
            </a:extLst>
          </p:cNvPr>
          <p:cNvSpPr txBox="1"/>
          <p:nvPr/>
        </p:nvSpPr>
        <p:spPr>
          <a:xfrm>
            <a:off x="9642762" y="5213384"/>
            <a:ext cx="229138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b="1" dirty="0">
                <a:solidFill>
                  <a:srgbClr val="002060"/>
                </a:solidFill>
                <a:latin typeface="Arial" panose="020B0604020202020204" pitchFamily="34" charset="0"/>
                <a:ea typeface="Calibri" panose="020F0502020204030204" pitchFamily="34" charset="0"/>
                <a:cs typeface="Sylfaen" panose="010A0502050306030303" pitchFamily="18" charset="0"/>
              </a:rPr>
              <a:t>Battant </a:t>
            </a:r>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 outil utilisé pour faire le battage des plants de riz séchés pour détacher les grains </a:t>
            </a:r>
            <a:endParaRPr lang="pt-PT" b="1" u="sng" dirty="0">
              <a:solidFill>
                <a:schemeClr val="accent2"/>
              </a:solidFill>
            </a:endParaRPr>
          </a:p>
        </p:txBody>
      </p:sp>
      <p:sp>
        <p:nvSpPr>
          <p:cNvPr id="16" name="CaixaDeTexto 15">
            <a:extLst>
              <a:ext uri="{FF2B5EF4-FFF2-40B4-BE49-F238E27FC236}">
                <a16:creationId xmlns:a16="http://schemas.microsoft.com/office/drawing/2014/main" id="{C3E0CED5-BA8C-41B1-AA12-9F064EDA3E14}"/>
              </a:ext>
            </a:extLst>
          </p:cNvPr>
          <p:cNvSpPr txBox="1"/>
          <p:nvPr/>
        </p:nvSpPr>
        <p:spPr>
          <a:xfrm>
            <a:off x="44819" y="87745"/>
            <a:ext cx="2698381" cy="584775"/>
          </a:xfrm>
          <a:prstGeom prst="rect">
            <a:avLst/>
          </a:prstGeom>
          <a:noFill/>
        </p:spPr>
        <p:txBody>
          <a:bodyPr wrap="square">
            <a:spAutoFit/>
          </a:bodyPr>
          <a:lstStyle/>
          <a:p>
            <a:r>
              <a:rPr lang="fr-FR" sz="3200" b="1" dirty="0">
                <a:solidFill>
                  <a:schemeClr val="bg1"/>
                </a:solidFill>
                <a:latin typeface="Arial" panose="020B0604020202020204" pitchFamily="34" charset="0"/>
                <a:ea typeface="Calibri" panose="020F0502020204030204" pitchFamily="34" charset="0"/>
              </a:rPr>
              <a:t>8. Le battage</a:t>
            </a:r>
            <a:endParaRPr lang="pt-PT" sz="3200" dirty="0">
              <a:solidFill>
                <a:schemeClr val="bg1"/>
              </a:solidFill>
            </a:endParaRPr>
          </a:p>
        </p:txBody>
      </p:sp>
      <p:pic>
        <p:nvPicPr>
          <p:cNvPr id="10" name="Picture 28">
            <a:extLst>
              <a:ext uri="{FF2B5EF4-FFF2-40B4-BE49-F238E27FC236}">
                <a16:creationId xmlns:a16="http://schemas.microsoft.com/office/drawing/2014/main" id="{F125CFF4-0AED-4778-8C5E-11DA8FCC7E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07"/>
          <a:stretch/>
        </p:blipFill>
        <p:spPr bwMode="auto">
          <a:xfrm>
            <a:off x="3393113" y="4558692"/>
            <a:ext cx="4324381" cy="2253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Imagem 5">
            <a:extLst>
              <a:ext uri="{FF2B5EF4-FFF2-40B4-BE49-F238E27FC236}">
                <a16:creationId xmlns:a16="http://schemas.microsoft.com/office/drawing/2014/main" id="{BE41CEED-31A4-4509-93FE-CA25590C175C}"/>
              </a:ext>
            </a:extLst>
          </p:cNvPr>
          <p:cNvPicPr>
            <a:picLocks noChangeAspect="1"/>
          </p:cNvPicPr>
          <p:nvPr/>
        </p:nvPicPr>
        <p:blipFill rotWithShape="1">
          <a:blip r:embed="rId8">
            <a:extLst>
              <a:ext uri="{28A0092B-C50C-407E-A947-70E740481C1C}">
                <a14:useLocalDpi xmlns:a14="http://schemas.microsoft.com/office/drawing/2010/main" val="0"/>
              </a:ext>
            </a:extLst>
          </a:blip>
          <a:srcRect t="12027" b="31764"/>
          <a:stretch/>
        </p:blipFill>
        <p:spPr>
          <a:xfrm>
            <a:off x="7923682" y="4558692"/>
            <a:ext cx="1415038" cy="22537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m 2">
            <a:extLst>
              <a:ext uri="{FF2B5EF4-FFF2-40B4-BE49-F238E27FC236}">
                <a16:creationId xmlns:a16="http://schemas.microsoft.com/office/drawing/2014/main" id="{6660DA8A-BADE-FBA2-42B5-401003BB712C}"/>
              </a:ext>
            </a:extLst>
          </p:cNvPr>
          <p:cNvPicPr>
            <a:picLocks noChangeAspect="1"/>
          </p:cNvPicPr>
          <p:nvPr/>
        </p:nvPicPr>
        <p:blipFill>
          <a:blip r:embed="rId9"/>
          <a:stretch>
            <a:fillRect/>
          </a:stretch>
        </p:blipFill>
        <p:spPr>
          <a:xfrm>
            <a:off x="206188" y="4606964"/>
            <a:ext cx="3119718" cy="2251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042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C047165-1528-4A1F-BBA4-2084EF9DE2B2}"/>
              </a:ext>
            </a:extLst>
          </p:cNvPr>
          <p:cNvGraphicFramePr/>
          <p:nvPr>
            <p:extLst>
              <p:ext uri="{D42A27DB-BD31-4B8C-83A1-F6EECF244321}">
                <p14:modId xmlns:p14="http://schemas.microsoft.com/office/powerpoint/2010/main" val="3217618440"/>
              </p:ext>
            </p:extLst>
          </p:nvPr>
        </p:nvGraphicFramePr>
        <p:xfrm>
          <a:off x="872836" y="2135324"/>
          <a:ext cx="10507288" cy="2253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ângulo 7">
            <a:extLst>
              <a:ext uri="{FF2B5EF4-FFF2-40B4-BE49-F238E27FC236}">
                <a16:creationId xmlns:a16="http://schemas.microsoft.com/office/drawing/2014/main" id="{F02995F7-0EF0-4E3C-AEC1-150822F30501}"/>
              </a:ext>
            </a:extLst>
          </p:cNvPr>
          <p:cNvSpPr/>
          <p:nvPr/>
        </p:nvSpPr>
        <p:spPr>
          <a:xfrm>
            <a:off x="1732146" y="1441788"/>
            <a:ext cx="9365346" cy="85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b="1" dirty="0">
                <a:latin typeface="Arial" panose="020B0604020202020204" pitchFamily="34" charset="0"/>
                <a:cs typeface="Arial" panose="020B0604020202020204" pitchFamily="34" charset="0"/>
              </a:rPr>
              <a:t>Remarque: Le s</a:t>
            </a:r>
            <a:r>
              <a:rPr lang="fr-FR" sz="2800" dirty="0">
                <a:latin typeface="Arial" panose="020B0604020202020204" pitchFamily="34" charset="0"/>
                <a:cs typeface="Arial" panose="020B0604020202020204" pitchFamily="34" charset="0"/>
              </a:rPr>
              <a:t>tockage se fait dans de </a:t>
            </a:r>
            <a:r>
              <a:rPr lang="fr-FR" sz="2800">
                <a:latin typeface="Arial" panose="020B0604020202020204" pitchFamily="34" charset="0"/>
                <a:cs typeface="Arial" panose="020B0604020202020204" pitchFamily="34" charset="0"/>
              </a:rPr>
              <a:t>grandes bombas </a:t>
            </a:r>
            <a:endParaRPr lang="pt-PT" sz="2800" dirty="0">
              <a:latin typeface="Arial" panose="020B0604020202020204" pitchFamily="34" charset="0"/>
              <a:cs typeface="Arial" panose="020B0604020202020204" pitchFamily="34" charset="0"/>
            </a:endParaRPr>
          </a:p>
        </p:txBody>
      </p:sp>
      <p:sp>
        <p:nvSpPr>
          <p:cNvPr id="16" name="CaixaDeTexto 15">
            <a:extLst>
              <a:ext uri="{FF2B5EF4-FFF2-40B4-BE49-F238E27FC236}">
                <a16:creationId xmlns:a16="http://schemas.microsoft.com/office/drawing/2014/main" id="{C3E0CED5-BA8C-41B1-AA12-9F064EDA3E14}"/>
              </a:ext>
            </a:extLst>
          </p:cNvPr>
          <p:cNvSpPr txBox="1"/>
          <p:nvPr/>
        </p:nvSpPr>
        <p:spPr>
          <a:xfrm>
            <a:off x="44819" y="87745"/>
            <a:ext cx="3281087" cy="584775"/>
          </a:xfrm>
          <a:prstGeom prst="rect">
            <a:avLst/>
          </a:prstGeom>
          <a:noFill/>
        </p:spPr>
        <p:txBody>
          <a:bodyPr wrap="square">
            <a:spAutoFit/>
          </a:bodyPr>
          <a:lstStyle/>
          <a:p>
            <a:r>
              <a:rPr lang="fr-FR" sz="3200" b="1" dirty="0">
                <a:solidFill>
                  <a:schemeClr val="bg1"/>
                </a:solidFill>
                <a:latin typeface="Arial" panose="020B0604020202020204" pitchFamily="34" charset="0"/>
                <a:ea typeface="Calibri" panose="020F0502020204030204" pitchFamily="34" charset="0"/>
              </a:rPr>
              <a:t>9. Le stockage</a:t>
            </a:r>
            <a:endParaRPr lang="pt-PT" sz="3200" dirty="0">
              <a:solidFill>
                <a:schemeClr val="bg1"/>
              </a:solidFill>
            </a:endParaRPr>
          </a:p>
        </p:txBody>
      </p:sp>
      <p:pic>
        <p:nvPicPr>
          <p:cNvPr id="2" name="Image 1">
            <a:extLst>
              <a:ext uri="{FF2B5EF4-FFF2-40B4-BE49-F238E27FC236}">
                <a16:creationId xmlns:a16="http://schemas.microsoft.com/office/drawing/2014/main" id="{9608B6DA-AFD0-C48F-5184-F167D35B717B}"/>
              </a:ext>
            </a:extLst>
          </p:cNvPr>
          <p:cNvPicPr>
            <a:picLocks noChangeAspect="1"/>
          </p:cNvPicPr>
          <p:nvPr/>
        </p:nvPicPr>
        <p:blipFill rotWithShape="1">
          <a:blip r:embed="rId7">
            <a:extLst>
              <a:ext uri="{28A0092B-C50C-407E-A947-70E740481C1C}">
                <a14:useLocalDpi xmlns:a14="http://schemas.microsoft.com/office/drawing/2010/main" val="0"/>
              </a:ext>
            </a:extLst>
          </a:blip>
          <a:srcRect t="10284" b="27806"/>
          <a:stretch/>
        </p:blipFill>
        <p:spPr bwMode="auto">
          <a:xfrm>
            <a:off x="2959331" y="3893154"/>
            <a:ext cx="2685197" cy="28948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11930C6A-62C0-389D-FD86-1E615211CBCC}"/>
              </a:ext>
            </a:extLst>
          </p:cNvPr>
          <p:cNvPicPr>
            <a:picLocks noChangeAspect="1"/>
          </p:cNvPicPr>
          <p:nvPr/>
        </p:nvPicPr>
        <p:blipFill rotWithShape="1">
          <a:blip r:embed="rId8">
            <a:extLst>
              <a:ext uri="{28A0092B-C50C-407E-A947-70E740481C1C}">
                <a14:useLocalDpi xmlns:a14="http://schemas.microsoft.com/office/drawing/2010/main" val="0"/>
              </a:ext>
            </a:extLst>
          </a:blip>
          <a:srcRect t="22602" b="22417"/>
          <a:stretch/>
        </p:blipFill>
        <p:spPr bwMode="auto">
          <a:xfrm>
            <a:off x="5957606" y="3899329"/>
            <a:ext cx="2685197" cy="28948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34639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7DFB6-1DDF-42C8-AEE8-7B963BEC6189}"/>
              </a:ext>
            </a:extLst>
          </p:cNvPr>
          <p:cNvSpPr>
            <a:spLocks noGrp="1"/>
          </p:cNvSpPr>
          <p:nvPr>
            <p:ph idx="1"/>
          </p:nvPr>
        </p:nvSpPr>
        <p:spPr>
          <a:xfrm>
            <a:off x="5410928" y="906552"/>
            <a:ext cx="6574884" cy="5869634"/>
          </a:xfrm>
        </p:spPr>
        <p:txBody>
          <a:bodyPr>
            <a:noAutofit/>
          </a:bodyPr>
          <a:lstStyle/>
          <a:p>
            <a:pPr algn="just">
              <a:lnSpc>
                <a:spcPct val="100000"/>
              </a:lnSpc>
              <a:spcAft>
                <a:spcPts val="1200"/>
              </a:spcAft>
              <a:buFont typeface="Wingdings" panose="05000000000000000000" pitchFamily="2" charset="2"/>
              <a:buChar char="q"/>
            </a:pPr>
            <a:r>
              <a:rPr lang="fr-FR" sz="1500" dirty="0">
                <a:effectLst/>
                <a:latin typeface="Arial" panose="020B0604020202020204" pitchFamily="34" charset="0"/>
                <a:ea typeface="Calibri" panose="020F0502020204030204" pitchFamily="34" charset="0"/>
                <a:cs typeface="Sylfaen" panose="010A0502050306030303" pitchFamily="18" charset="0"/>
              </a:rPr>
              <a:t>Depuis 2018 que le PADES a commencé la réhabilitation des rizières de mangrove type moderne et traditionnel, le rendement q</a:t>
            </a:r>
            <a:r>
              <a:rPr lang="fr-FR" sz="1500" dirty="0">
                <a:effectLst/>
                <a:latin typeface="Arial" panose="020B0604020202020204" pitchFamily="34" charset="0"/>
                <a:ea typeface="Calibri" panose="020F0502020204030204" pitchFamily="34" charset="0"/>
              </a:rPr>
              <a:t>ui faisait 1,93 t/ha en la campagne agricole 2018/2019 (première année de valorisation pour une superficie exploitée de 2 721,86 ha) est passé à 4,21 t/ha sur une superficie exploitable de 8 081,63 ha relative à la campagne agricole 2021/2022.</a:t>
            </a:r>
          </a:p>
          <a:p>
            <a:pPr algn="just">
              <a:lnSpc>
                <a:spcPct val="100000"/>
              </a:lnSpc>
              <a:spcAft>
                <a:spcPts val="1200"/>
              </a:spcAft>
              <a:buFont typeface="Wingdings" panose="05000000000000000000" pitchFamily="2" charset="2"/>
              <a:buChar char="q"/>
            </a:pPr>
            <a:r>
              <a:rPr lang="fr-FR" sz="1500" dirty="0">
                <a:latin typeface="Arial" panose="020B0604020202020204" pitchFamily="34" charset="0"/>
                <a:ea typeface="Calibri" panose="020F0502020204030204" pitchFamily="34" charset="0"/>
              </a:rPr>
              <a:t>On souligne qu’il y a eu une augmentation de rendement et la production, qui a passé de 5 387 t à plus de 32 000 t grâce à l’augmentation des surfaces réhabilitées à l’ordre de 9 937 ha, la maîtrise de la gestion de l’eau par l’installation des tuyaux PVC, les techniques de repiquage des plantules et ainsi que le respect de calendrier cultural de production, c’est-à-dire, depuis la préparation de terrain, la pépinière jusqu’au battage et conséquemment, le stockage de riz dans les magasins ou dans les chambres préparés à cet effet. </a:t>
            </a:r>
          </a:p>
          <a:p>
            <a:pPr algn="just">
              <a:lnSpc>
                <a:spcPct val="100000"/>
              </a:lnSpc>
              <a:spcAft>
                <a:spcPts val="1200"/>
              </a:spcAft>
              <a:buFont typeface="Wingdings" panose="05000000000000000000" pitchFamily="2" charset="2"/>
              <a:buChar char="q"/>
            </a:pPr>
            <a:r>
              <a:rPr lang="fr-FR" sz="1500" dirty="0">
                <a:latin typeface="Arial" panose="020B0604020202020204" pitchFamily="34" charset="0"/>
                <a:ea typeface="Calibri" panose="020F0502020204030204" pitchFamily="34" charset="0"/>
              </a:rPr>
              <a:t>D’autres facteurs sont ajoutés tels que (i) les semences améliorées de riz acquises à travers des producteurs de semences formés par l’INPA en collaboration avec le PADES suite à la convention annuelle signée entre les parties ; (ii) l’espacement conventionnel entre les plantules élevées en pépinières lors de repiquage (25 cm x 25 cm), dont les paysans sont bien orientés en respectant ses consignes et ; (iii) la distribution des tuyaux en PVC et/ou la construction des barrages/régulateurs pour la gestion de l’eau.  </a:t>
            </a:r>
            <a:endParaRPr lang="en-US" sz="1500" dirty="0"/>
          </a:p>
        </p:txBody>
      </p:sp>
      <p:sp>
        <p:nvSpPr>
          <p:cNvPr id="5" name="Título 4">
            <a:extLst>
              <a:ext uri="{FF2B5EF4-FFF2-40B4-BE49-F238E27FC236}">
                <a16:creationId xmlns:a16="http://schemas.microsoft.com/office/drawing/2014/main" id="{93A7C3C1-328B-16A4-14AA-6BE91C8A6C47}"/>
              </a:ext>
            </a:extLst>
          </p:cNvPr>
          <p:cNvSpPr>
            <a:spLocks noGrp="1"/>
          </p:cNvSpPr>
          <p:nvPr>
            <p:ph type="title"/>
          </p:nvPr>
        </p:nvSpPr>
        <p:spPr>
          <a:xfrm>
            <a:off x="35856" y="17927"/>
            <a:ext cx="3747250" cy="824753"/>
          </a:xfrm>
        </p:spPr>
        <p:txBody>
          <a:bodyPr>
            <a:normAutofit/>
          </a:bodyPr>
          <a:lstStyle/>
          <a:p>
            <a:r>
              <a:rPr lang="pt-PT" sz="3200" b="1" dirty="0" err="1">
                <a:solidFill>
                  <a:schemeClr val="bg1"/>
                </a:solidFill>
                <a:latin typeface="Arial" panose="020B0604020202020204" pitchFamily="34" charset="0"/>
                <a:cs typeface="Arial" panose="020B0604020202020204" pitchFamily="34" charset="0"/>
              </a:rPr>
              <a:t>Conclusion</a:t>
            </a:r>
            <a:r>
              <a:rPr lang="pt-PT" sz="3200" b="1" dirty="0">
                <a:solidFill>
                  <a:schemeClr val="bg1"/>
                </a:solidFill>
                <a:latin typeface="Arial" panose="020B0604020202020204" pitchFamily="34" charset="0"/>
                <a:cs typeface="Arial" panose="020B0604020202020204" pitchFamily="34" charset="0"/>
              </a:rPr>
              <a:t> (1)</a:t>
            </a:r>
          </a:p>
        </p:txBody>
      </p:sp>
      <p:pic>
        <p:nvPicPr>
          <p:cNvPr id="7" name="Imagem 6">
            <a:extLst>
              <a:ext uri="{FF2B5EF4-FFF2-40B4-BE49-F238E27FC236}">
                <a16:creationId xmlns:a16="http://schemas.microsoft.com/office/drawing/2014/main" id="{8E57B7AD-25A1-BE71-275B-C9B5DC3B2743}"/>
              </a:ext>
            </a:extLst>
          </p:cNvPr>
          <p:cNvPicPr>
            <a:picLocks noChangeAspect="1"/>
          </p:cNvPicPr>
          <p:nvPr/>
        </p:nvPicPr>
        <p:blipFill>
          <a:blip r:embed="rId2"/>
          <a:stretch>
            <a:fillRect/>
          </a:stretch>
        </p:blipFill>
        <p:spPr>
          <a:xfrm>
            <a:off x="1539686" y="3872754"/>
            <a:ext cx="3871242" cy="2903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m 8">
            <a:extLst>
              <a:ext uri="{FF2B5EF4-FFF2-40B4-BE49-F238E27FC236}">
                <a16:creationId xmlns:a16="http://schemas.microsoft.com/office/drawing/2014/main" id="{A34E3872-E0F3-A4D4-0D6F-68A58D3F0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67" y="906552"/>
            <a:ext cx="3747250" cy="28104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264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7DFB6-1DDF-42C8-AEE8-7B963BEC6189}"/>
              </a:ext>
            </a:extLst>
          </p:cNvPr>
          <p:cNvSpPr>
            <a:spLocks noGrp="1"/>
          </p:cNvSpPr>
          <p:nvPr>
            <p:ph idx="1"/>
          </p:nvPr>
        </p:nvSpPr>
        <p:spPr>
          <a:xfrm>
            <a:off x="44821" y="1541924"/>
            <a:ext cx="7091085" cy="5271251"/>
          </a:xfrm>
        </p:spPr>
        <p:txBody>
          <a:bodyPr>
            <a:noAutofit/>
          </a:bodyPr>
          <a:lstStyle/>
          <a:p>
            <a:pPr algn="just">
              <a:lnSpc>
                <a:spcPct val="100000"/>
              </a:lnSpc>
              <a:spcAft>
                <a:spcPts val="1200"/>
              </a:spcAft>
              <a:buFont typeface="Wingdings" panose="05000000000000000000" pitchFamily="2" charset="2"/>
              <a:buChar char="q"/>
            </a:pPr>
            <a:r>
              <a:rPr lang="fr-FR" sz="1500" dirty="0">
                <a:effectLst/>
                <a:latin typeface="Arial" panose="020B0604020202020204" pitchFamily="34" charset="0"/>
                <a:ea typeface="Calibri" panose="020F0502020204030204" pitchFamily="34" charset="0"/>
                <a:cs typeface="Sylfaen" panose="010A0502050306030303" pitchFamily="18" charset="0"/>
              </a:rPr>
              <a:t>Suite aux aménagements réalisés par le PADES, dont « </a:t>
            </a:r>
            <a:r>
              <a:rPr lang="fr-FR" sz="1500" i="1" dirty="0">
                <a:effectLst/>
                <a:latin typeface="Arial" panose="020B0604020202020204" pitchFamily="34" charset="0"/>
                <a:ea typeface="Calibri" panose="020F0502020204030204" pitchFamily="34" charset="0"/>
                <a:cs typeface="Sylfaen" panose="010A0502050306030303" pitchFamily="18" charset="0"/>
              </a:rPr>
              <a:t>les paysans ont </a:t>
            </a:r>
            <a:r>
              <a:rPr lang="fr-FR" sz="1500" i="1" dirty="0">
                <a:latin typeface="Arial" panose="020B0604020202020204" pitchFamily="34" charset="0"/>
                <a:ea typeface="Calibri" panose="020F0502020204030204" pitchFamily="34" charset="0"/>
                <a:cs typeface="Sylfaen" panose="010A0502050306030303" pitchFamily="18" charset="0"/>
              </a:rPr>
              <a:t>gagné d’argent en commercialisant leurs produits et contribuant ainsi à l’amélioration de condition de vie</a:t>
            </a:r>
            <a:r>
              <a:rPr lang="fr-FR" sz="1500" b="1" i="1" dirty="0">
                <a:latin typeface="Arial" panose="020B0604020202020204" pitchFamily="34" charset="0"/>
                <a:ea typeface="Calibri" panose="020F0502020204030204" pitchFamily="34" charset="0"/>
                <a:cs typeface="Sylfaen" panose="010A0502050306030303" pitchFamily="18" charset="0"/>
              </a:rPr>
              <a:t> </a:t>
            </a:r>
            <a:r>
              <a:rPr lang="fr-FR" sz="1500" dirty="0">
                <a:latin typeface="Arial" panose="020B0604020202020204" pitchFamily="34" charset="0"/>
                <a:ea typeface="Calibri" panose="020F0502020204030204" pitchFamily="34" charset="0"/>
                <a:cs typeface="Sylfaen" panose="010A0502050306030303" pitchFamily="18" charset="0"/>
              </a:rPr>
              <a:t>»</a:t>
            </a:r>
            <a:r>
              <a:rPr lang="fr-FR" sz="1500" i="1" dirty="0">
                <a:effectLst/>
                <a:latin typeface="Arial" panose="020B0604020202020204" pitchFamily="34" charset="0"/>
                <a:ea typeface="Calibri" panose="020F0502020204030204" pitchFamily="34" charset="0"/>
                <a:cs typeface="Sylfaen" panose="010A0502050306030303" pitchFamily="18" charset="0"/>
              </a:rPr>
              <a:t> ont motivé</a:t>
            </a:r>
            <a:r>
              <a:rPr lang="fr-CA" sz="1500" dirty="0">
                <a:effectLst/>
                <a:latin typeface="Arial" panose="020B0604020202020204" pitchFamily="34" charset="0"/>
                <a:ea typeface="Calibri" panose="020F0502020204030204" pitchFamily="34" charset="0"/>
                <a:cs typeface="Sylfaen" panose="010A0502050306030303" pitchFamily="18" charset="0"/>
              </a:rPr>
              <a:t> le retour des agriculteurs qui avaient déserté leurs parcelles et même abandonné la production rizicole par les dégâts causés par </a:t>
            </a:r>
            <a:r>
              <a:rPr lang="fr-CA" sz="1500" dirty="0">
                <a:latin typeface="Arial" panose="020B0604020202020204" pitchFamily="34" charset="0"/>
                <a:ea typeface="Calibri" panose="020F0502020204030204" pitchFamily="34" charset="0"/>
                <a:cs typeface="Sylfaen" panose="010A0502050306030303" pitchFamily="18" charset="0"/>
              </a:rPr>
              <a:t>l’eau salée,</a:t>
            </a:r>
            <a:r>
              <a:rPr lang="fr-CA" sz="1500" dirty="0">
                <a:effectLst/>
                <a:latin typeface="Arial" panose="020B0604020202020204" pitchFamily="34" charset="0"/>
                <a:ea typeface="Calibri" panose="020F0502020204030204" pitchFamily="34" charset="0"/>
                <a:cs typeface="Sylfaen" panose="010A0502050306030303" pitchFamily="18" charset="0"/>
              </a:rPr>
              <a:t> l’envahissement des mauvaises herbes</a:t>
            </a:r>
            <a:r>
              <a:rPr lang="fr-CA" sz="1500" dirty="0">
                <a:latin typeface="Arial" panose="020B0604020202020204" pitchFamily="34" charset="0"/>
                <a:ea typeface="Calibri" panose="020F0502020204030204" pitchFamily="34" charset="0"/>
                <a:cs typeface="Sylfaen" panose="010A0502050306030303" pitchFamily="18" charset="0"/>
              </a:rPr>
              <a:t> dans les rizières, </a:t>
            </a:r>
            <a:r>
              <a:rPr lang="fr-CA" sz="1500" dirty="0">
                <a:effectLst/>
                <a:latin typeface="Arial" panose="020B0604020202020204" pitchFamily="34" charset="0"/>
                <a:ea typeface="Calibri" panose="020F0502020204030204" pitchFamily="34" charset="0"/>
                <a:cs typeface="Sylfaen" panose="010A0502050306030303" pitchFamily="18" charset="0"/>
              </a:rPr>
              <a:t>problèmes de maîtrise d’eau par le manque des tuyaux PVC</a:t>
            </a:r>
            <a:r>
              <a:rPr lang="fr-FR" sz="1500" dirty="0">
                <a:effectLst/>
                <a:latin typeface="Arial" panose="020B0604020202020204" pitchFamily="34" charset="0"/>
                <a:ea typeface="Calibri" panose="020F0502020204030204" pitchFamily="34" charset="0"/>
                <a:cs typeface="Sylfaen" panose="010A0502050306030303" pitchFamily="18" charset="0"/>
              </a:rPr>
              <a:t>.</a:t>
            </a:r>
          </a:p>
          <a:p>
            <a:pPr algn="just">
              <a:lnSpc>
                <a:spcPct val="100000"/>
              </a:lnSpc>
              <a:spcAft>
                <a:spcPts val="1200"/>
              </a:spcAft>
              <a:buFont typeface="Wingdings" panose="05000000000000000000" pitchFamily="2" charset="2"/>
              <a:buChar char="q"/>
            </a:pPr>
            <a:r>
              <a:rPr lang="fr-FR" sz="1500" b="1" i="1" dirty="0">
                <a:effectLst/>
                <a:latin typeface="Arial" panose="020B0604020202020204" pitchFamily="34" charset="0"/>
                <a:ea typeface="Calibri" panose="020F0502020204030204" pitchFamily="34" charset="0"/>
                <a:cs typeface="Sylfaen" panose="010A0502050306030303" pitchFamily="18" charset="0"/>
              </a:rPr>
              <a:t>La production de semences communautaires </a:t>
            </a:r>
            <a:r>
              <a:rPr lang="fr-FR" sz="1500" dirty="0">
                <a:effectLst/>
                <a:latin typeface="Arial" panose="020B0604020202020204" pitchFamily="34" charset="0"/>
                <a:ea typeface="Calibri" panose="020F0502020204030204" pitchFamily="34" charset="0"/>
                <a:cs typeface="Sylfaen" panose="010A0502050306030303" pitchFamily="18" charset="0"/>
              </a:rPr>
              <a:t>a permis de garantir une disponibilité de plus de 100 tonnes de semences de riz améliorées à 23 855 bénéficiaires, dont 59% de femmes et 48% de jeunes. </a:t>
            </a:r>
          </a:p>
          <a:p>
            <a:pPr algn="just">
              <a:lnSpc>
                <a:spcPct val="100000"/>
              </a:lnSpc>
              <a:spcAft>
                <a:spcPts val="1200"/>
              </a:spcAft>
              <a:buFont typeface="Wingdings" panose="05000000000000000000" pitchFamily="2" charset="2"/>
              <a:buChar char="q"/>
            </a:pPr>
            <a:r>
              <a:rPr lang="fr-FR" altLang="pt-PT" sz="1500" dirty="0">
                <a:solidFill>
                  <a:srgbClr val="000000"/>
                </a:solidFill>
                <a:latin typeface="Arial" panose="020B0604020202020204" pitchFamily="34" charset="0"/>
                <a:cs typeface="Arial" panose="020B0604020202020204" pitchFamily="34" charset="0"/>
              </a:rPr>
              <a:t>La mise en place, à travers d’ingénierie sociale adéquate, de </a:t>
            </a:r>
            <a:r>
              <a:rPr lang="fr-FR" altLang="pt-PT" sz="1500" b="1" i="1" dirty="0">
                <a:solidFill>
                  <a:srgbClr val="000000"/>
                </a:solidFill>
                <a:latin typeface="Arial" panose="020B0604020202020204" pitchFamily="34" charset="0"/>
                <a:cs typeface="Arial" panose="020B0604020202020204" pitchFamily="34" charset="0"/>
              </a:rPr>
              <a:t>comités de gestion des périmètres agricoles</a:t>
            </a:r>
            <a:r>
              <a:rPr lang="fr-FR" altLang="pt-PT" sz="1500" b="1" dirty="0">
                <a:solidFill>
                  <a:srgbClr val="000000"/>
                </a:solidFill>
                <a:latin typeface="Arial" panose="020B0604020202020204" pitchFamily="34" charset="0"/>
                <a:cs typeface="Arial" panose="020B0604020202020204" pitchFamily="34" charset="0"/>
              </a:rPr>
              <a:t>, </a:t>
            </a:r>
            <a:r>
              <a:rPr lang="fr-FR" altLang="pt-PT" sz="1500" b="1" i="1" dirty="0">
                <a:solidFill>
                  <a:srgbClr val="000000"/>
                </a:solidFill>
                <a:latin typeface="Arial" panose="020B0604020202020204" pitchFamily="34" charset="0"/>
                <a:cs typeface="Arial" panose="020B0604020202020204" pitchFamily="34" charset="0"/>
              </a:rPr>
              <a:t>dont : 25 CGB, 22 CGP, 5 FA </a:t>
            </a:r>
            <a:r>
              <a:rPr lang="fr-FR" altLang="pt-PT" sz="1500" dirty="0">
                <a:solidFill>
                  <a:srgbClr val="000000"/>
                </a:solidFill>
                <a:latin typeface="Arial" panose="020B0604020202020204" pitchFamily="34" charset="0"/>
                <a:cs typeface="Arial" panose="020B0604020202020204" pitchFamily="34" charset="0"/>
              </a:rPr>
              <a:t>crées et sont chargés de la gestion des infrastructures réalisées, des équipements fournis et de leur entretien périodique, garantit l</a:t>
            </a:r>
            <a:r>
              <a:rPr lang="fr-FR" altLang="fr-FR" sz="1500" dirty="0">
                <a:solidFill>
                  <a:srgbClr val="000000"/>
                </a:solidFill>
                <a:latin typeface="Arial" panose="020B0604020202020204" pitchFamily="34" charset="0"/>
                <a:cs typeface="Arial" panose="020B0604020202020204" pitchFamily="34" charset="0"/>
              </a:rPr>
              <a:t>’</a:t>
            </a:r>
            <a:r>
              <a:rPr lang="fr-FR" altLang="pt-PT" sz="1500" dirty="0">
                <a:solidFill>
                  <a:srgbClr val="000000"/>
                </a:solidFill>
                <a:latin typeface="Arial" panose="020B0604020202020204" pitchFamily="34" charset="0"/>
                <a:cs typeface="Arial" panose="020B0604020202020204" pitchFamily="34" charset="0"/>
              </a:rPr>
              <a:t>exploitation rationnelle des acquis du projet mises à leur disposition.</a:t>
            </a:r>
          </a:p>
          <a:p>
            <a:pPr algn="just">
              <a:lnSpc>
                <a:spcPct val="100000"/>
              </a:lnSpc>
              <a:spcAft>
                <a:spcPts val="1200"/>
              </a:spcAft>
              <a:buFont typeface="Wingdings" panose="05000000000000000000" pitchFamily="2" charset="2"/>
              <a:buChar char="q"/>
            </a:pPr>
            <a:r>
              <a:rPr lang="fr-FR" altLang="pt-PT" sz="1500" dirty="0">
                <a:solidFill>
                  <a:srgbClr val="000000"/>
                </a:solidFill>
                <a:latin typeface="Arial" panose="020B0604020202020204" pitchFamily="34" charset="0"/>
                <a:cs typeface="Arial" panose="020B0604020202020204" pitchFamily="34" charset="0"/>
              </a:rPr>
              <a:t>La réhabilitation de </a:t>
            </a:r>
            <a:r>
              <a:rPr lang="fr-FR" altLang="pt-PT" sz="1500" b="1" i="1" dirty="0">
                <a:solidFill>
                  <a:srgbClr val="000000"/>
                </a:solidFill>
                <a:latin typeface="Arial" panose="020B0604020202020204" pitchFamily="34" charset="0"/>
                <a:cs typeface="Arial" panose="020B0604020202020204" pitchFamily="34" charset="0"/>
              </a:rPr>
              <a:t>99 km des pistes rurales </a:t>
            </a:r>
            <a:r>
              <a:rPr lang="fr-FR" altLang="pt-PT" sz="1500" dirty="0">
                <a:solidFill>
                  <a:srgbClr val="000000"/>
                </a:solidFill>
                <a:latin typeface="Arial" panose="020B0604020202020204" pitchFamily="34" charset="0"/>
                <a:cs typeface="Arial" panose="020B0604020202020204" pitchFamily="34" charset="0"/>
              </a:rPr>
              <a:t>a contribué à favoriser la mobilité des personnes et biens, la commercialisation des produits agricoles vers les marchés (riz, maraîchage et cajou) et l’accès aux centres de santé le plus proches en désenclavant 63 villages, soit, plus de 17 000 bénéficiaires.</a:t>
            </a:r>
          </a:p>
          <a:p>
            <a:pPr algn="just">
              <a:lnSpc>
                <a:spcPct val="100000"/>
              </a:lnSpc>
              <a:spcAft>
                <a:spcPts val="1200"/>
              </a:spcAft>
              <a:buFont typeface="Wingdings" panose="05000000000000000000" pitchFamily="2" charset="2"/>
              <a:buChar char="q"/>
            </a:pPr>
            <a:endParaRPr lang="fr-FR" sz="1500" dirty="0">
              <a:effectLst/>
              <a:latin typeface="Arial" panose="020B0604020202020204" pitchFamily="34" charset="0"/>
              <a:ea typeface="Calibri" panose="020F0502020204030204" pitchFamily="34" charset="0"/>
              <a:cs typeface="Sylfaen" panose="010A0502050306030303" pitchFamily="18" charset="0"/>
            </a:endParaRPr>
          </a:p>
        </p:txBody>
      </p:sp>
      <p:sp>
        <p:nvSpPr>
          <p:cNvPr id="5" name="Título 4">
            <a:extLst>
              <a:ext uri="{FF2B5EF4-FFF2-40B4-BE49-F238E27FC236}">
                <a16:creationId xmlns:a16="http://schemas.microsoft.com/office/drawing/2014/main" id="{93A7C3C1-328B-16A4-14AA-6BE91C8A6C47}"/>
              </a:ext>
            </a:extLst>
          </p:cNvPr>
          <p:cNvSpPr>
            <a:spLocks noGrp="1"/>
          </p:cNvSpPr>
          <p:nvPr>
            <p:ph type="title"/>
          </p:nvPr>
        </p:nvSpPr>
        <p:spPr>
          <a:xfrm>
            <a:off x="35856" y="89646"/>
            <a:ext cx="3747250" cy="824753"/>
          </a:xfrm>
        </p:spPr>
        <p:txBody>
          <a:bodyPr>
            <a:normAutofit/>
          </a:bodyPr>
          <a:lstStyle/>
          <a:p>
            <a:r>
              <a:rPr lang="pt-PT" sz="3200" b="1" dirty="0" err="1">
                <a:solidFill>
                  <a:schemeClr val="bg1"/>
                </a:solidFill>
                <a:latin typeface="Arial" panose="020B0604020202020204" pitchFamily="34" charset="0"/>
                <a:cs typeface="Arial" panose="020B0604020202020204" pitchFamily="34" charset="0"/>
              </a:rPr>
              <a:t>Conclusion</a:t>
            </a:r>
            <a:r>
              <a:rPr lang="pt-PT" sz="3200" b="1" dirty="0">
                <a:solidFill>
                  <a:schemeClr val="bg1"/>
                </a:solidFill>
                <a:latin typeface="Arial" panose="020B0604020202020204" pitchFamily="34" charset="0"/>
                <a:cs typeface="Arial" panose="020B0604020202020204" pitchFamily="34" charset="0"/>
              </a:rPr>
              <a:t> (2)</a:t>
            </a:r>
          </a:p>
        </p:txBody>
      </p:sp>
      <p:pic>
        <p:nvPicPr>
          <p:cNvPr id="8" name="Imagem 7">
            <a:extLst>
              <a:ext uri="{FF2B5EF4-FFF2-40B4-BE49-F238E27FC236}">
                <a16:creationId xmlns:a16="http://schemas.microsoft.com/office/drawing/2014/main" id="{D1207934-16B3-C9F2-4018-2641C31D1FF5}"/>
              </a:ext>
            </a:extLst>
          </p:cNvPr>
          <p:cNvPicPr>
            <a:picLocks noChangeAspect="1"/>
          </p:cNvPicPr>
          <p:nvPr/>
        </p:nvPicPr>
        <p:blipFill>
          <a:blip r:embed="rId2"/>
          <a:stretch>
            <a:fillRect/>
          </a:stretch>
        </p:blipFill>
        <p:spPr>
          <a:xfrm>
            <a:off x="7225552" y="672346"/>
            <a:ext cx="4075963" cy="3056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m 10">
            <a:extLst>
              <a:ext uri="{FF2B5EF4-FFF2-40B4-BE49-F238E27FC236}">
                <a16:creationId xmlns:a16="http://schemas.microsoft.com/office/drawing/2014/main" id="{A1C27BEE-34E4-EC4B-9614-FEBCF3CB2F09}"/>
              </a:ext>
            </a:extLst>
          </p:cNvPr>
          <p:cNvPicPr>
            <a:picLocks noChangeAspect="1"/>
          </p:cNvPicPr>
          <p:nvPr/>
        </p:nvPicPr>
        <p:blipFill>
          <a:blip r:embed="rId3"/>
          <a:stretch>
            <a:fillRect/>
          </a:stretch>
        </p:blipFill>
        <p:spPr>
          <a:xfrm>
            <a:off x="7711889" y="3845855"/>
            <a:ext cx="4450981" cy="29673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6198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65207" y="4212724"/>
            <a:ext cx="2810385" cy="400110"/>
          </a:xfrm>
          <a:prstGeom prst="rect">
            <a:avLst/>
          </a:prstGeom>
          <a:effectLst>
            <a:outerShdw blurRad="50800" dist="38100" dir="5400000" algn="t" rotWithShape="0">
              <a:prstClr val="black">
                <a:alpha val="40000"/>
              </a:prstClr>
            </a:outerShdw>
          </a:effectLst>
        </p:spPr>
        <p:txBody>
          <a:bodyPr wrap="none">
            <a:spAutoFit/>
          </a:bodyPr>
          <a:lstStyle/>
          <a:p>
            <a:pPr marL="342900" indent="-342900" algn="ctr">
              <a:buFont typeface="Wingdings" panose="05000000000000000000" pitchFamily="2" charset="2"/>
              <a:buChar char="q"/>
            </a:pPr>
            <a:r>
              <a:rPr lang="pt-PT" altLang="fr-FR" sz="2000" b="1" dirty="0" err="1">
                <a:solidFill>
                  <a:srgbClr val="002060"/>
                </a:solidFill>
                <a:latin typeface="Arial" panose="020B0604020202020204" pitchFamily="34" charset="0"/>
                <a:cs typeface="Arial" panose="020B0604020202020204" pitchFamily="34" charset="0"/>
              </a:rPr>
              <a:t>Région</a:t>
            </a:r>
            <a:r>
              <a:rPr lang="pt-PT" altLang="fr-FR" sz="2000" b="1" dirty="0">
                <a:solidFill>
                  <a:srgbClr val="002060"/>
                </a:solidFill>
                <a:latin typeface="Arial" panose="020B0604020202020204" pitchFamily="34" charset="0"/>
                <a:cs typeface="Arial" panose="020B0604020202020204" pitchFamily="34" charset="0"/>
              </a:rPr>
              <a:t> de Quínara</a:t>
            </a:r>
            <a:endParaRPr lang="fr-FR" altLang="fr-FR" sz="2000" b="1"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62058" y="4255855"/>
            <a:ext cx="3992202" cy="400110"/>
          </a:xfrm>
          <a:prstGeom prst="rect">
            <a:avLst/>
          </a:prstGeom>
          <a:effectLst>
            <a:outerShdw blurRad="50800" dist="38100" dir="5400000" algn="t" rotWithShape="0">
              <a:prstClr val="black">
                <a:alpha val="40000"/>
              </a:prstClr>
            </a:outerShdw>
          </a:effectLst>
        </p:spPr>
        <p:txBody>
          <a:bodyPr wrap="square">
            <a:spAutoFit/>
          </a:bodyPr>
          <a:lstStyle/>
          <a:p>
            <a:pPr marL="342900" indent="-342900" algn="ctr">
              <a:buFont typeface="Wingdings" panose="05000000000000000000" pitchFamily="2" charset="2"/>
              <a:buChar char="q"/>
            </a:pPr>
            <a:r>
              <a:rPr lang="fr-FR" altLang="fr-FR" sz="2000" b="1" dirty="0">
                <a:solidFill>
                  <a:srgbClr val="C00000"/>
                </a:solidFill>
                <a:latin typeface="Arial" panose="020B0604020202020204" pitchFamily="34" charset="0"/>
                <a:cs typeface="Arial" panose="020B0604020202020204" pitchFamily="34" charset="0"/>
              </a:rPr>
              <a:t>Région de Bolama/Bijagós</a:t>
            </a:r>
          </a:p>
        </p:txBody>
      </p:sp>
      <p:sp>
        <p:nvSpPr>
          <p:cNvPr id="13" name="Rectangle 12"/>
          <p:cNvSpPr/>
          <p:nvPr/>
        </p:nvSpPr>
        <p:spPr>
          <a:xfrm>
            <a:off x="8101840" y="4284223"/>
            <a:ext cx="2805768" cy="400110"/>
          </a:xfrm>
          <a:prstGeom prst="rect">
            <a:avLst/>
          </a:prstGeom>
          <a:effectLst>
            <a:outerShdw blurRad="50800" dist="38100" dir="5400000" algn="t" rotWithShape="0">
              <a:prstClr val="black">
                <a:alpha val="40000"/>
              </a:prstClr>
            </a:outerShdw>
          </a:effectLst>
        </p:spPr>
        <p:txBody>
          <a:bodyPr wrap="none">
            <a:spAutoFit/>
          </a:bodyPr>
          <a:lstStyle/>
          <a:p>
            <a:pPr marL="342900" indent="-342900">
              <a:buFont typeface="Wingdings" panose="05000000000000000000" pitchFamily="2" charset="2"/>
              <a:buChar char="q"/>
              <a:defRPr/>
            </a:pPr>
            <a:r>
              <a:rPr lang="fr-FR" sz="2000" b="1" dirty="0">
                <a:latin typeface="Arial" charset="0"/>
                <a:cs typeface="Arial" charset="0"/>
              </a:rPr>
              <a:t>Région de Tombali</a:t>
            </a:r>
          </a:p>
        </p:txBody>
      </p:sp>
      <p:sp>
        <p:nvSpPr>
          <p:cNvPr id="14" name="Rectangle 13"/>
          <p:cNvSpPr/>
          <p:nvPr/>
        </p:nvSpPr>
        <p:spPr>
          <a:xfrm>
            <a:off x="478373" y="4675544"/>
            <a:ext cx="2550698" cy="369332"/>
          </a:xfrm>
          <a:prstGeom prst="rect">
            <a:avLst/>
          </a:prstGeom>
          <a:effectLst>
            <a:outerShdw blurRad="50800" dist="38100" dir="5400000" algn="t" rotWithShape="0">
              <a:prstClr val="black">
                <a:alpha val="40000"/>
              </a:prstClr>
            </a:outerShdw>
          </a:effectLst>
        </p:spPr>
        <p:txBody>
          <a:bodyPr wrap="none">
            <a:spAutoFit/>
          </a:bodyPr>
          <a:lstStyle/>
          <a:p>
            <a:pPr marL="285750" indent="-285750">
              <a:buFont typeface="Wingdings" panose="05000000000000000000" pitchFamily="2" charset="2"/>
              <a:buChar char="§"/>
              <a:defRPr/>
            </a:pPr>
            <a:r>
              <a:rPr lang="fr-FR" b="1" dirty="0">
                <a:solidFill>
                  <a:srgbClr val="C00000"/>
                </a:solidFill>
                <a:latin typeface="Arial" charset="0"/>
                <a:cs typeface="Arial" charset="0"/>
              </a:rPr>
              <a:t>Secteur de Bolama</a:t>
            </a:r>
          </a:p>
        </p:txBody>
      </p:sp>
      <p:sp>
        <p:nvSpPr>
          <p:cNvPr id="18" name="Rectangle 13"/>
          <p:cNvSpPr/>
          <p:nvPr/>
        </p:nvSpPr>
        <p:spPr>
          <a:xfrm>
            <a:off x="8764200" y="4631674"/>
            <a:ext cx="2294218" cy="369332"/>
          </a:xfrm>
          <a:prstGeom prst="rect">
            <a:avLst/>
          </a:prstGeom>
          <a:effectLst>
            <a:outerShdw blurRad="50800" dist="38100" dir="5400000" algn="t" rotWithShape="0">
              <a:prstClr val="black">
                <a:alpha val="40000"/>
              </a:prstClr>
            </a:outerShdw>
          </a:effectLst>
        </p:spPr>
        <p:txBody>
          <a:bodyPr wrap="none">
            <a:spAutoFit/>
          </a:bodyPr>
          <a:lstStyle/>
          <a:p>
            <a:pPr marL="285750" indent="-285750">
              <a:buFont typeface="Wingdings" panose="05000000000000000000" pitchFamily="2" charset="2"/>
              <a:buChar char="§"/>
              <a:defRPr/>
            </a:pPr>
            <a:r>
              <a:rPr lang="fr-FR" b="1" dirty="0">
                <a:latin typeface="Arial" charset="0"/>
                <a:cs typeface="Arial" charset="0"/>
              </a:rPr>
              <a:t>Secteur de Catió</a:t>
            </a:r>
          </a:p>
        </p:txBody>
      </p:sp>
      <p:sp>
        <p:nvSpPr>
          <p:cNvPr id="19" name="Rectangle 13"/>
          <p:cNvSpPr/>
          <p:nvPr/>
        </p:nvSpPr>
        <p:spPr>
          <a:xfrm>
            <a:off x="4486256" y="5019597"/>
            <a:ext cx="3552576" cy="584775"/>
          </a:xfrm>
          <a:prstGeom prst="rect">
            <a:avLst/>
          </a:prstGeom>
          <a:effectLst>
            <a:innerShdw blurRad="114300">
              <a:prstClr val="black"/>
            </a:innerShdw>
          </a:effectLst>
        </p:spPr>
        <p:txBody>
          <a:bodyPr wrap="none">
            <a:spAutoFit/>
          </a:bodyPr>
          <a:lstStyle/>
          <a:p>
            <a:pPr marL="171450" indent="-171450">
              <a:buFont typeface="Wingdings" panose="05000000000000000000" pitchFamily="2" charset="2"/>
              <a:buChar char="v"/>
              <a:defRPr/>
            </a:pPr>
            <a:r>
              <a:rPr lang="fr-FR" sz="1600" b="1" dirty="0">
                <a:solidFill>
                  <a:srgbClr val="002060"/>
                </a:solidFill>
                <a:latin typeface="Arial" charset="0"/>
                <a:cs typeface="Arial" charset="0"/>
              </a:rPr>
              <a:t>795 producteurs de riz installés</a:t>
            </a:r>
          </a:p>
          <a:p>
            <a:pPr marL="171450" indent="-171450">
              <a:buFont typeface="Wingdings" panose="05000000000000000000" pitchFamily="2" charset="2"/>
              <a:buChar char="v"/>
              <a:defRPr/>
            </a:pPr>
            <a:r>
              <a:rPr lang="fr-FR" sz="1600" b="1" dirty="0">
                <a:solidFill>
                  <a:srgbClr val="002060"/>
                </a:solidFill>
                <a:latin typeface="Arial" charset="0"/>
                <a:cs typeface="Arial" charset="0"/>
              </a:rPr>
              <a:t>162 femmes maraichères </a:t>
            </a:r>
          </a:p>
        </p:txBody>
      </p:sp>
      <p:sp>
        <p:nvSpPr>
          <p:cNvPr id="20" name="Rectangle 13"/>
          <p:cNvSpPr/>
          <p:nvPr/>
        </p:nvSpPr>
        <p:spPr>
          <a:xfrm>
            <a:off x="4530793" y="5667993"/>
            <a:ext cx="2305631" cy="400110"/>
          </a:xfrm>
          <a:prstGeom prst="rect">
            <a:avLst/>
          </a:prstGeom>
          <a:effectLst>
            <a:outerShdw blurRad="50800" dist="38100" dir="5400000" algn="t" rotWithShape="0">
              <a:prstClr val="black">
                <a:alpha val="40000"/>
              </a:prstClr>
            </a:outerShdw>
          </a:effectLst>
        </p:spPr>
        <p:txBody>
          <a:bodyPr wrap="none">
            <a:spAutoFit/>
          </a:bodyPr>
          <a:lstStyle/>
          <a:p>
            <a:pPr marL="285750" indent="-285750">
              <a:buFont typeface="Wingdings" panose="05000000000000000000" pitchFamily="2" charset="2"/>
              <a:buChar char="§"/>
              <a:defRPr/>
            </a:pPr>
            <a:r>
              <a:rPr lang="fr-FR" sz="2000" b="1" dirty="0">
                <a:solidFill>
                  <a:srgbClr val="002060"/>
                </a:solidFill>
                <a:latin typeface="Arial" charset="0"/>
                <a:cs typeface="Arial" charset="0"/>
              </a:rPr>
              <a:t>Secteur de Tite</a:t>
            </a:r>
          </a:p>
        </p:txBody>
      </p:sp>
      <p:sp>
        <p:nvSpPr>
          <p:cNvPr id="10" name="Rectangle 13"/>
          <p:cNvSpPr/>
          <p:nvPr/>
        </p:nvSpPr>
        <p:spPr>
          <a:xfrm>
            <a:off x="654777" y="5061513"/>
            <a:ext cx="3493264" cy="338554"/>
          </a:xfrm>
          <a:prstGeom prst="rect">
            <a:avLst/>
          </a:prstGeom>
          <a:effectLst>
            <a:innerShdw blurRad="114300">
              <a:prstClr val="black"/>
            </a:innerShdw>
          </a:effectLst>
        </p:spPr>
        <p:txBody>
          <a:bodyPr wrap="none">
            <a:spAutoFit/>
          </a:bodyPr>
          <a:lstStyle/>
          <a:p>
            <a:pPr marL="171450" indent="-171450">
              <a:buFont typeface="Wingdings" panose="05000000000000000000" pitchFamily="2" charset="2"/>
              <a:buChar char="v"/>
              <a:defRPr/>
            </a:pPr>
            <a:r>
              <a:rPr lang="fr-FR" sz="1600" b="1" dirty="0">
                <a:solidFill>
                  <a:srgbClr val="C00000"/>
                </a:solidFill>
                <a:latin typeface="Arial" charset="0"/>
                <a:cs typeface="Arial" charset="0"/>
              </a:rPr>
              <a:t>255 femmes font du maraichage</a:t>
            </a:r>
          </a:p>
        </p:txBody>
      </p:sp>
      <p:sp>
        <p:nvSpPr>
          <p:cNvPr id="15" name="Rectangle 13"/>
          <p:cNvSpPr/>
          <p:nvPr/>
        </p:nvSpPr>
        <p:spPr>
          <a:xfrm>
            <a:off x="4485323" y="4618895"/>
            <a:ext cx="2614818" cy="369332"/>
          </a:xfrm>
          <a:prstGeom prst="rect">
            <a:avLst/>
          </a:prstGeom>
          <a:effectLst>
            <a:outerShdw blurRad="50800" dist="38100" dir="5400000" algn="t" rotWithShape="0">
              <a:prstClr val="black">
                <a:alpha val="40000"/>
              </a:prstClr>
            </a:outerShdw>
          </a:effectLst>
        </p:spPr>
        <p:txBody>
          <a:bodyPr wrap="none">
            <a:spAutoFit/>
          </a:bodyPr>
          <a:lstStyle/>
          <a:p>
            <a:pPr marL="285750" indent="-285750">
              <a:buFont typeface="Wingdings" panose="05000000000000000000" pitchFamily="2" charset="2"/>
              <a:buChar char="§"/>
              <a:defRPr/>
            </a:pPr>
            <a:r>
              <a:rPr lang="fr-FR" b="1" dirty="0">
                <a:solidFill>
                  <a:srgbClr val="002060"/>
                </a:solidFill>
                <a:latin typeface="Arial" charset="0"/>
                <a:cs typeface="Arial" charset="0"/>
              </a:rPr>
              <a:t>Secteur de Empada</a:t>
            </a:r>
          </a:p>
        </p:txBody>
      </p:sp>
      <p:sp>
        <p:nvSpPr>
          <p:cNvPr id="16" name="Rectangle 13"/>
          <p:cNvSpPr/>
          <p:nvPr/>
        </p:nvSpPr>
        <p:spPr>
          <a:xfrm>
            <a:off x="4489583" y="6126432"/>
            <a:ext cx="4036081" cy="584775"/>
          </a:xfrm>
          <a:prstGeom prst="rect">
            <a:avLst/>
          </a:prstGeom>
          <a:effectLst>
            <a:innerShdw blurRad="114300">
              <a:prstClr val="black"/>
            </a:innerShdw>
          </a:effectLst>
        </p:spPr>
        <p:txBody>
          <a:bodyPr wrap="square">
            <a:spAutoFit/>
          </a:bodyPr>
          <a:lstStyle/>
          <a:p>
            <a:pPr marL="171450" indent="-171450">
              <a:buFont typeface="Wingdings" panose="05000000000000000000" pitchFamily="2" charset="2"/>
              <a:buChar char="v"/>
              <a:defRPr/>
            </a:pPr>
            <a:r>
              <a:rPr lang="fr-FR" sz="1600" b="1" dirty="0">
                <a:solidFill>
                  <a:srgbClr val="002060"/>
                </a:solidFill>
                <a:latin typeface="Arial" charset="0"/>
                <a:cs typeface="Arial" charset="0"/>
              </a:rPr>
              <a:t>823 producteurs de riz installés</a:t>
            </a:r>
          </a:p>
          <a:p>
            <a:pPr marL="171450" indent="-171450">
              <a:buFont typeface="Wingdings" panose="05000000000000000000" pitchFamily="2" charset="2"/>
              <a:buChar char="v"/>
              <a:defRPr/>
            </a:pPr>
            <a:r>
              <a:rPr lang="fr-FR" sz="1600" b="1" dirty="0">
                <a:solidFill>
                  <a:srgbClr val="002060"/>
                </a:solidFill>
                <a:latin typeface="Arial" charset="0"/>
                <a:cs typeface="Arial" charset="0"/>
              </a:rPr>
              <a:t>468 femmes maraichères</a:t>
            </a:r>
          </a:p>
        </p:txBody>
      </p:sp>
      <p:sp>
        <p:nvSpPr>
          <p:cNvPr id="22" name="Rectangle 13"/>
          <p:cNvSpPr/>
          <p:nvPr/>
        </p:nvSpPr>
        <p:spPr>
          <a:xfrm>
            <a:off x="9098133" y="4947921"/>
            <a:ext cx="3724052" cy="830997"/>
          </a:xfrm>
          <a:prstGeom prst="rect">
            <a:avLst/>
          </a:prstGeom>
          <a:effectLst>
            <a:innerShdw blurRad="114300">
              <a:prstClr val="black"/>
            </a:innerShdw>
          </a:effectLst>
        </p:spPr>
        <p:txBody>
          <a:bodyPr wrap="square">
            <a:spAutoFit/>
          </a:bodyPr>
          <a:lstStyle/>
          <a:p>
            <a:pPr marL="171450" indent="-171450">
              <a:buFont typeface="Wingdings" panose="05000000000000000000" pitchFamily="2" charset="2"/>
              <a:buChar char="v"/>
              <a:defRPr/>
            </a:pPr>
            <a:r>
              <a:rPr lang="fr-FR" sz="1600" b="1" dirty="0">
                <a:latin typeface="Arial" charset="0"/>
                <a:cs typeface="Arial" charset="0"/>
              </a:rPr>
              <a:t>1 140 producteurs de riz</a:t>
            </a:r>
          </a:p>
          <a:p>
            <a:pPr>
              <a:defRPr/>
            </a:pPr>
            <a:r>
              <a:rPr lang="fr-FR" sz="1600" b="1" dirty="0">
                <a:latin typeface="Arial" charset="0"/>
                <a:cs typeface="Arial" charset="0"/>
              </a:rPr>
              <a:t>installés</a:t>
            </a:r>
          </a:p>
          <a:p>
            <a:pPr marL="171450" indent="-171450">
              <a:buFont typeface="Wingdings" panose="05000000000000000000" pitchFamily="2" charset="2"/>
              <a:buChar char="v"/>
              <a:defRPr/>
            </a:pPr>
            <a:r>
              <a:rPr lang="pt-PT" sz="1600" b="1" dirty="0">
                <a:latin typeface="Arial" charset="0"/>
                <a:cs typeface="Arial" charset="0"/>
              </a:rPr>
              <a:t>209 </a:t>
            </a:r>
            <a:r>
              <a:rPr lang="pt-PT" sz="1600" b="1" dirty="0" err="1">
                <a:latin typeface="Arial" charset="0"/>
                <a:cs typeface="Arial" charset="0"/>
              </a:rPr>
              <a:t>femmes</a:t>
            </a:r>
            <a:r>
              <a:rPr lang="pt-PT" sz="1600" b="1" dirty="0">
                <a:latin typeface="Arial" charset="0"/>
                <a:cs typeface="Arial" charset="0"/>
              </a:rPr>
              <a:t> </a:t>
            </a:r>
            <a:r>
              <a:rPr lang="pt-PT" sz="1600" b="1" dirty="0" err="1">
                <a:latin typeface="Arial" charset="0"/>
                <a:cs typeface="Arial" charset="0"/>
              </a:rPr>
              <a:t>maraichères</a:t>
            </a:r>
            <a:endParaRPr lang="fr-FR" sz="1600" b="1" dirty="0">
              <a:latin typeface="Arial" charset="0"/>
              <a:cs typeface="Arial" charset="0"/>
            </a:endParaRPr>
          </a:p>
        </p:txBody>
      </p:sp>
      <p:pic>
        <p:nvPicPr>
          <p:cNvPr id="26" name="Imagem 25">
            <a:extLst>
              <a:ext uri="{FF2B5EF4-FFF2-40B4-BE49-F238E27FC236}">
                <a16:creationId xmlns:a16="http://schemas.microsoft.com/office/drawing/2014/main" id="{CE6C3E78-6499-4673-A1C1-B0BF8B7CA70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4145" y="1673669"/>
            <a:ext cx="3724052" cy="2463458"/>
          </a:xfrm>
          <a:prstGeom prst="round2DiagRect">
            <a:avLst>
              <a:gd name="adj1" fmla="val 16667"/>
              <a:gd name="adj2" fmla="val 0"/>
            </a:avLst>
          </a:prstGeom>
          <a:ln w="9525"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25" name="Imagem 24" descr="C:\Users\PADES\Pictures\PADES_Imagens-Videos\Visita de Bianca\IMG_5034.JPG"/>
          <p:cNvPicPr/>
          <p:nvPr/>
        </p:nvPicPr>
        <p:blipFill rotWithShape="1">
          <a:blip r:embed="rId3" cstate="print">
            <a:extLst>
              <a:ext uri="{28A0092B-C50C-407E-A947-70E740481C1C}">
                <a14:useLocalDpi xmlns:a14="http://schemas.microsoft.com/office/drawing/2010/main" val="0"/>
              </a:ext>
            </a:extLst>
          </a:blip>
          <a:srcRect l="4717" t="10686" b="15988"/>
          <a:stretch/>
        </p:blipFill>
        <p:spPr bwMode="auto">
          <a:xfrm>
            <a:off x="148432" y="1734972"/>
            <a:ext cx="4164652" cy="2463458"/>
          </a:xfrm>
          <a:prstGeom prst="round2DiagRect">
            <a:avLst>
              <a:gd name="adj1" fmla="val 16667"/>
              <a:gd name="adj2" fmla="val 0"/>
            </a:avLst>
          </a:prstGeom>
          <a:ln w="635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a:extLst>
            <a:ext uri="{53640926-AAD7-44D8-BBD7-CCE9431645EC}">
              <a14:shadowObscured xmlns:a14="http://schemas.microsoft.com/office/drawing/2010/main"/>
            </a:ext>
          </a:extLst>
        </p:spPr>
      </p:pic>
      <p:sp>
        <p:nvSpPr>
          <p:cNvPr id="28" name="Rectangle 13">
            <a:extLst>
              <a:ext uri="{FF2B5EF4-FFF2-40B4-BE49-F238E27FC236}">
                <a16:creationId xmlns:a16="http://schemas.microsoft.com/office/drawing/2014/main" id="{C8CCB75B-38A2-42F2-8F46-E95BBD54551A}"/>
              </a:ext>
            </a:extLst>
          </p:cNvPr>
          <p:cNvSpPr/>
          <p:nvPr/>
        </p:nvSpPr>
        <p:spPr>
          <a:xfrm>
            <a:off x="8796001" y="5721509"/>
            <a:ext cx="2691763" cy="369332"/>
          </a:xfrm>
          <a:prstGeom prst="rect">
            <a:avLst/>
          </a:prstGeom>
          <a:effectLst>
            <a:outerShdw blurRad="50800" dist="38100" dir="5400000" algn="t" rotWithShape="0">
              <a:prstClr val="black">
                <a:alpha val="40000"/>
              </a:prstClr>
            </a:outerShdw>
          </a:effectLst>
        </p:spPr>
        <p:txBody>
          <a:bodyPr wrap="none">
            <a:spAutoFit/>
          </a:bodyPr>
          <a:lstStyle/>
          <a:p>
            <a:pPr marL="285750" indent="-285750">
              <a:buFont typeface="Wingdings" panose="05000000000000000000" pitchFamily="2" charset="2"/>
              <a:buChar char="§"/>
              <a:defRPr/>
            </a:pPr>
            <a:r>
              <a:rPr lang="fr-FR" b="1" dirty="0">
                <a:latin typeface="Arial" charset="0"/>
                <a:cs typeface="Arial" charset="0"/>
              </a:rPr>
              <a:t>Secteur de Bedanda</a:t>
            </a:r>
          </a:p>
        </p:txBody>
      </p:sp>
      <p:sp>
        <p:nvSpPr>
          <p:cNvPr id="29" name="Rectangle 13">
            <a:extLst>
              <a:ext uri="{FF2B5EF4-FFF2-40B4-BE49-F238E27FC236}">
                <a16:creationId xmlns:a16="http://schemas.microsoft.com/office/drawing/2014/main" id="{3DFCEB55-06CD-4B3C-AB50-5638B154CF4E}"/>
              </a:ext>
            </a:extLst>
          </p:cNvPr>
          <p:cNvSpPr/>
          <p:nvPr/>
        </p:nvSpPr>
        <p:spPr>
          <a:xfrm>
            <a:off x="9136395" y="6062555"/>
            <a:ext cx="3068853" cy="830997"/>
          </a:xfrm>
          <a:prstGeom prst="rect">
            <a:avLst/>
          </a:prstGeom>
          <a:effectLst>
            <a:innerShdw blurRad="114300">
              <a:prstClr val="black"/>
            </a:innerShdw>
          </a:effectLst>
        </p:spPr>
        <p:txBody>
          <a:bodyPr wrap="square">
            <a:spAutoFit/>
          </a:bodyPr>
          <a:lstStyle/>
          <a:p>
            <a:pPr marL="171450" indent="-171450">
              <a:buFont typeface="Wingdings" panose="05000000000000000000" pitchFamily="2" charset="2"/>
              <a:buChar char="v"/>
              <a:defRPr/>
            </a:pPr>
            <a:r>
              <a:rPr lang="fr-FR" sz="1600" b="1" dirty="0">
                <a:latin typeface="Arial" charset="0"/>
                <a:cs typeface="Arial" charset="0"/>
              </a:rPr>
              <a:t>669 producteurs de riz installés</a:t>
            </a:r>
          </a:p>
          <a:p>
            <a:pPr marL="171450" indent="-171450">
              <a:buFont typeface="Wingdings" panose="05000000000000000000" pitchFamily="2" charset="2"/>
              <a:buChar char="v"/>
              <a:defRPr/>
            </a:pPr>
            <a:r>
              <a:rPr lang="pt-PT" sz="1600" b="1" dirty="0">
                <a:latin typeface="Arial" charset="0"/>
                <a:cs typeface="Arial" charset="0"/>
              </a:rPr>
              <a:t>108 </a:t>
            </a:r>
            <a:r>
              <a:rPr lang="pt-PT" sz="1600" b="1" dirty="0" err="1">
                <a:latin typeface="Arial" charset="0"/>
                <a:cs typeface="Arial" charset="0"/>
              </a:rPr>
              <a:t>femmes</a:t>
            </a:r>
            <a:r>
              <a:rPr lang="pt-PT" sz="1600" b="1" dirty="0">
                <a:latin typeface="Arial" charset="0"/>
                <a:cs typeface="Arial" charset="0"/>
              </a:rPr>
              <a:t> </a:t>
            </a:r>
            <a:r>
              <a:rPr lang="pt-PT" sz="1600" b="1" dirty="0" err="1">
                <a:latin typeface="Arial" charset="0"/>
                <a:cs typeface="Arial" charset="0"/>
              </a:rPr>
              <a:t>maraichères</a:t>
            </a:r>
            <a:endParaRPr lang="fr-FR" sz="1600" b="1" dirty="0">
              <a:latin typeface="Arial" charset="0"/>
              <a:cs typeface="Arial" charset="0"/>
            </a:endParaRPr>
          </a:p>
        </p:txBody>
      </p:sp>
      <p:pic>
        <p:nvPicPr>
          <p:cNvPr id="30" name="Imagem 29" descr="C:\Users\PADES\Pictures\PADES_Imagens-Videos\Fixação de Placas\IMG_20200208_111759_9.jpg">
            <a:extLst>
              <a:ext uri="{FF2B5EF4-FFF2-40B4-BE49-F238E27FC236}">
                <a16:creationId xmlns:a16="http://schemas.microsoft.com/office/drawing/2014/main" id="{6E0A54B1-7BD5-4EEA-93F4-A17785DD25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12" y="5378268"/>
            <a:ext cx="3642961" cy="141123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1" name="Image 20">
            <a:extLst>
              <a:ext uri="{FF2B5EF4-FFF2-40B4-BE49-F238E27FC236}">
                <a16:creationId xmlns:a16="http://schemas.microsoft.com/office/drawing/2014/main" id="{BF6B6F21-D4D9-4A38-9022-C24569F33AF6}"/>
              </a:ext>
            </a:extLst>
          </p:cNvPr>
          <p:cNvPicPr>
            <a:picLocks noChangeAspect="1"/>
          </p:cNvPicPr>
          <p:nvPr/>
        </p:nvPicPr>
        <p:blipFill>
          <a:blip r:embed="rId5"/>
          <a:stretch>
            <a:fillRect/>
          </a:stretch>
        </p:blipFill>
        <p:spPr>
          <a:xfrm>
            <a:off x="4338974" y="1771215"/>
            <a:ext cx="4034001" cy="2380039"/>
          </a:xfrm>
          <a:prstGeom prst="round2DiagRect">
            <a:avLst>
              <a:gd name="adj1" fmla="val 16667"/>
              <a:gd name="adj2" fmla="val 0"/>
            </a:avLst>
          </a:prstGeom>
          <a:ln w="88900" cap="sq">
            <a:solidFill>
              <a:srgbClr val="FFFFFF"/>
            </a:solidFill>
            <a:miter lim="800000"/>
          </a:ln>
          <a:effectLst>
            <a:innerShdw blurRad="114300">
              <a:prstClr val="black"/>
            </a:innerShdw>
            <a:reflection blurRad="6350" stA="50000" endA="300" endPos="90000" dir="5400000" sy="-100000" algn="bl" rotWithShape="0"/>
            <a:softEdge rad="63500"/>
          </a:effectLst>
          <a:scene3d>
            <a:camera prst="orthographicFront"/>
            <a:lightRig rig="threePt" dir="t"/>
          </a:scene3d>
          <a:sp3d>
            <a:bevelT/>
          </a:sp3d>
        </p:spPr>
      </p:pic>
      <p:sp>
        <p:nvSpPr>
          <p:cNvPr id="2" name="Título 4">
            <a:extLst>
              <a:ext uri="{FF2B5EF4-FFF2-40B4-BE49-F238E27FC236}">
                <a16:creationId xmlns:a16="http://schemas.microsoft.com/office/drawing/2014/main" id="{254C1456-572F-17B3-E1E6-85B685DD1F0F}"/>
              </a:ext>
            </a:extLst>
          </p:cNvPr>
          <p:cNvSpPr>
            <a:spLocks noGrp="1"/>
          </p:cNvSpPr>
          <p:nvPr>
            <p:ph type="title"/>
          </p:nvPr>
        </p:nvSpPr>
        <p:spPr>
          <a:xfrm>
            <a:off x="35856" y="89646"/>
            <a:ext cx="2788026" cy="824753"/>
          </a:xfrm>
        </p:spPr>
        <p:txBody>
          <a:bodyPr>
            <a:normAutofit/>
          </a:bodyPr>
          <a:lstStyle/>
          <a:p>
            <a:r>
              <a:rPr lang="pt-PT" sz="3200" b="1" dirty="0" err="1">
                <a:solidFill>
                  <a:schemeClr val="bg1"/>
                </a:solidFill>
                <a:latin typeface="Arial" panose="020B0604020202020204" pitchFamily="34" charset="0"/>
                <a:cs typeface="Arial" panose="020B0604020202020204" pitchFamily="34" charset="0"/>
              </a:rPr>
              <a:t>Fin</a:t>
            </a:r>
            <a:endParaRPr lang="pt-PT"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36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randombar(horizont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randombar(horizontal)">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8" grpId="0"/>
      <p:bldP spid="19" grpId="0"/>
      <p:bldP spid="20" grpId="0"/>
      <p:bldP spid="10" grpId="0"/>
      <p:bldP spid="15" grpId="0"/>
      <p:bldP spid="16" grpId="0"/>
      <p:bldP spid="22"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5DF4A1D1-A2FC-4DF5-8CF7-B0017EE214B4}"/>
              </a:ext>
            </a:extLst>
          </p:cNvPr>
          <p:cNvSpPr txBox="1"/>
          <p:nvPr/>
        </p:nvSpPr>
        <p:spPr>
          <a:xfrm>
            <a:off x="125507" y="1611068"/>
            <a:ext cx="11923058" cy="2151936"/>
          </a:xfrm>
          <a:prstGeom prst="rect">
            <a:avLst/>
          </a:prstGeom>
          <a:noFill/>
        </p:spPr>
        <p:txBody>
          <a:bodyPr wrap="square">
            <a:spAutoFit/>
          </a:bodyPr>
          <a:lstStyle/>
          <a:p>
            <a:pPr algn="just">
              <a:lnSpc>
                <a:spcPct val="107000"/>
              </a:lnSpc>
              <a:spcAft>
                <a:spcPts val="800"/>
              </a:spcAft>
            </a:pPr>
            <a:r>
              <a:rPr lang="fr-CA" sz="1800" dirty="0">
                <a:effectLst/>
                <a:latin typeface="Arial" panose="020B0604020202020204" pitchFamily="34" charset="0"/>
                <a:ea typeface="Calibri" panose="020F0502020204030204" pitchFamily="34" charset="0"/>
                <a:cs typeface="Arial" panose="020B0604020202020204" pitchFamily="34" charset="0"/>
              </a:rPr>
              <a:t>L'agriculture représente l'une des meilleures solutions pour réduire la faim et garantir la sécurité alimentaire de la population mondiale, étant donné que, actuellement plus de 800 millions de personnes n'ont pas accès suffisant à la nourriture, tandis que plus de 2 milliards souffrent de pénuries alimentaires, ce qui entraîne des carences nutritionnelles, notamment dans les pays en développement. Le riz est l'une des principales cultures agricoles dans le monde et notamment dans les pays africains, tels qu’est le cas de la Guinée-Bissau. Sa culture apparaît comme l'une des meilleures options pour la nutrition de la population, étant consommé par plus de la moitié de la population mondiale. Dans le monde, le riz est cultivé dans 112 pays aux conditions climatiques différentes (FAO, 2021).</a:t>
            </a:r>
            <a:endParaRPr lang="pt-P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A644B4FC-055B-4314-8BBC-2C0085BE0C03}"/>
              </a:ext>
            </a:extLst>
          </p:cNvPr>
          <p:cNvSpPr txBox="1"/>
          <p:nvPr/>
        </p:nvSpPr>
        <p:spPr>
          <a:xfrm>
            <a:off x="125507" y="4152298"/>
            <a:ext cx="11940986" cy="2151936"/>
          </a:xfrm>
          <a:prstGeom prst="rect">
            <a:avLst/>
          </a:prstGeom>
          <a:noFill/>
        </p:spPr>
        <p:txBody>
          <a:bodyPr wrap="square">
            <a:spAutoFit/>
          </a:bodyPr>
          <a:lstStyle/>
          <a:p>
            <a:pPr algn="just">
              <a:lnSpc>
                <a:spcPct val="107000"/>
              </a:lnSpc>
              <a:spcAft>
                <a:spcPts val="800"/>
              </a:spcAft>
            </a:pPr>
            <a:r>
              <a:rPr lang="fr-CA" sz="1800" dirty="0">
                <a:effectLst/>
                <a:latin typeface="Arial" panose="020B0604020202020204" pitchFamily="34" charset="0"/>
                <a:ea typeface="Calibri" panose="020F0502020204030204" pitchFamily="34" charset="0"/>
                <a:cs typeface="Arial" panose="020B0604020202020204" pitchFamily="34" charset="0"/>
              </a:rPr>
              <a:t>Le riz est l'un des principaux aliments, sinon le plus consommé de toute la population guinéenne, c'est-à-dire, qu'il s'agit de la base alimentaire de la population, d'une des sources de revenus des familles et d'un moyen de subsistance pour la plupart des producteurs. La consommation de riz par personne (per capita) est d'environ 125 kg par an. Le pays présente des conditions climatiques favorables à la production de riz, avec des précipitations annuelles moyennes de 2 000 à 2 500 mm et six mois de précipitations, ce qui permet le développement de la culture du riz. Cependant, le pays est fortement dépendant de l'importation de ce produit. La production nationale ne couvre qu'environ 50% des besoins alimentaires de la population (BOCK, 2009).</a:t>
            </a:r>
            <a:endParaRPr lang="pt-P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A3840E10-41D9-4015-8525-909A3DD0EBEB}"/>
              </a:ext>
            </a:extLst>
          </p:cNvPr>
          <p:cNvSpPr>
            <a:spLocks noGrp="1"/>
          </p:cNvSpPr>
          <p:nvPr>
            <p:ph idx="1"/>
          </p:nvPr>
        </p:nvSpPr>
        <p:spPr>
          <a:xfrm>
            <a:off x="197223" y="430306"/>
            <a:ext cx="3325906" cy="573741"/>
          </a:xfrm>
        </p:spPr>
        <p:txBody>
          <a:bodyPr>
            <a:normAutofit fontScale="85000" lnSpcReduction="10000"/>
          </a:bodyPr>
          <a:lstStyle/>
          <a:p>
            <a:pPr marL="0" lvl="0" indent="0">
              <a:buNone/>
            </a:pPr>
            <a:r>
              <a:rPr lang="en-US" sz="4000" b="1" dirty="0">
                <a:solidFill>
                  <a:schemeClr val="bg1"/>
                </a:solidFill>
                <a:latin typeface="Arial" panose="020B0604020202020204" pitchFamily="34" charset="0"/>
                <a:cs typeface="Arial" panose="020B0604020202020204" pitchFamily="34" charset="0"/>
              </a:rPr>
              <a:t>1. Introduction </a:t>
            </a:r>
          </a:p>
        </p:txBody>
      </p:sp>
    </p:spTree>
    <p:extLst>
      <p:ext uri="{BB962C8B-B14F-4D97-AF65-F5344CB8AC3E}">
        <p14:creationId xmlns:p14="http://schemas.microsoft.com/office/powerpoint/2010/main" val="2279322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Posição de Conteúdo 8"/>
          <p:cNvGraphicFramePr>
            <a:graphicFrameLocks noGrp="1"/>
          </p:cNvGraphicFramePr>
          <p:nvPr>
            <p:ph sz="half" idx="1"/>
          </p:nvPr>
        </p:nvGraphicFramePr>
        <p:xfrm>
          <a:off x="179292" y="3946711"/>
          <a:ext cx="11869269" cy="2151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16">
            <a:extLst>
              <a:ext uri="{FF2B5EF4-FFF2-40B4-BE49-F238E27FC236}">
                <a16:creationId xmlns:a16="http://schemas.microsoft.com/office/drawing/2014/main" id="{8D2D27CC-4C74-4BA6-AB83-AA0E433FB4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4999" y="1281950"/>
            <a:ext cx="5003564" cy="27969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tângulo 3">
            <a:extLst>
              <a:ext uri="{FF2B5EF4-FFF2-40B4-BE49-F238E27FC236}">
                <a16:creationId xmlns:a16="http://schemas.microsoft.com/office/drawing/2014/main" id="{CF0C7A9F-D81D-444C-983B-F7A4E63A99C1}"/>
              </a:ext>
            </a:extLst>
          </p:cNvPr>
          <p:cNvSpPr>
            <a:spLocks noChangeArrowheads="1"/>
          </p:cNvSpPr>
          <p:nvPr/>
        </p:nvSpPr>
        <p:spPr bwMode="auto">
          <a:xfrm>
            <a:off x="448236" y="6097774"/>
            <a:ext cx="11089341" cy="51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lnSpc>
                <a:spcPct val="107000"/>
              </a:lnSpc>
              <a:spcAft>
                <a:spcPts val="800"/>
              </a:spcAft>
              <a:buClr>
                <a:srgbClr val="000000"/>
              </a:buClr>
              <a:buSzPct val="45000"/>
              <a:buFont typeface="Wingdings" panose="05000000000000000000" pitchFamily="2" charset="2"/>
              <a:buNone/>
            </a:pP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NB: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Participation</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de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tout</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le</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village</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hommes</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femmes</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et</a:t>
            </a:r>
            <a:r>
              <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pt-PT" altLang="pt-PT" sz="2800" b="1" dirty="0" err="1">
                <a:solidFill>
                  <a:schemeClr val="accent2"/>
                </a:solidFill>
                <a:latin typeface="Arial" panose="020B0604020202020204" pitchFamily="34" charset="0"/>
                <a:ea typeface="Calibri" panose="020F0502020204030204" pitchFamily="34" charset="0"/>
                <a:cs typeface="Arial" panose="020B0604020202020204" pitchFamily="34" charset="0"/>
              </a:rPr>
              <a:t>enfants</a:t>
            </a:r>
            <a:endParaRPr lang="pt-PT" altLang="pt-PT" sz="2800" b="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A80B5814-E599-4A8B-AAFE-9B38DE1A78DB}"/>
              </a:ext>
            </a:extLst>
          </p:cNvPr>
          <p:cNvSpPr txBox="1"/>
          <p:nvPr/>
        </p:nvSpPr>
        <p:spPr>
          <a:xfrm>
            <a:off x="62752" y="80682"/>
            <a:ext cx="5889813" cy="560153"/>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FR" altLang="pt-PT" sz="3200" b="1" dirty="0">
                <a:solidFill>
                  <a:schemeClr val="bg1"/>
                </a:solidFill>
                <a:latin typeface="Arial" panose="020B0604020202020204" pitchFamily="34" charset="0"/>
                <a:cs typeface="Arial" panose="020B0604020202020204" pitchFamily="34" charset="0"/>
              </a:rPr>
              <a:t>2. Préparation du travail</a:t>
            </a:r>
            <a:endParaRPr lang="fr-BE" altLang="pt-PT" sz="3200" b="1" dirty="0">
              <a:solidFill>
                <a:schemeClr val="bg1"/>
              </a:solidFill>
              <a:latin typeface="Arial" panose="020B0604020202020204" pitchFamily="34" charset="0"/>
              <a:cs typeface="Arial" panose="020B0604020202020204" pitchFamily="34" charset="0"/>
            </a:endParaRPr>
          </a:p>
        </p:txBody>
      </p:sp>
      <p:sp>
        <p:nvSpPr>
          <p:cNvPr id="2" name="Retângulo 2">
            <a:extLst>
              <a:ext uri="{FF2B5EF4-FFF2-40B4-BE49-F238E27FC236}">
                <a16:creationId xmlns:a16="http://schemas.microsoft.com/office/drawing/2014/main" id="{C7221CA3-8DFE-FCA1-A75A-EBE9F0EA5263}"/>
              </a:ext>
            </a:extLst>
          </p:cNvPr>
          <p:cNvSpPr/>
          <p:nvPr/>
        </p:nvSpPr>
        <p:spPr>
          <a:xfrm>
            <a:off x="1999130" y="2199063"/>
            <a:ext cx="4255995" cy="828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3600" b="1" dirty="0" err="1">
                <a:latin typeface="Arial" panose="020B0604020202020204" pitchFamily="34" charset="0"/>
                <a:cs typeface="Arial" panose="020B0604020202020204" pitchFamily="34" charset="0"/>
              </a:rPr>
              <a:t>Etapes</a:t>
            </a:r>
            <a:r>
              <a:rPr lang="pt-PT" sz="3600" b="1" dirty="0">
                <a:latin typeface="Arial" panose="020B0604020202020204" pitchFamily="34" charset="0"/>
                <a:cs typeface="Arial" panose="020B0604020202020204" pitchFamily="34" charset="0"/>
              </a:rPr>
              <a:t> à </a:t>
            </a:r>
            <a:r>
              <a:rPr lang="pt-PT" sz="3600" b="1" dirty="0" err="1">
                <a:latin typeface="Arial" panose="020B0604020202020204" pitchFamily="34" charset="0"/>
                <a:cs typeface="Arial" panose="020B0604020202020204" pitchFamily="34" charset="0"/>
              </a:rPr>
              <a:t>respecter</a:t>
            </a:r>
            <a:endParaRPr lang="pt-PT"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46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640368437"/>
              </p:ext>
            </p:extLst>
          </p:nvPr>
        </p:nvGraphicFramePr>
        <p:xfrm>
          <a:off x="0" y="941305"/>
          <a:ext cx="12001500" cy="3117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tângulo 2"/>
          <p:cNvSpPr/>
          <p:nvPr/>
        </p:nvSpPr>
        <p:spPr>
          <a:xfrm>
            <a:off x="4448735" y="1130301"/>
            <a:ext cx="3372971" cy="447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b="1" dirty="0" err="1">
                <a:latin typeface="Arial" panose="020B0604020202020204" pitchFamily="34" charset="0"/>
                <a:cs typeface="Arial" panose="020B0604020202020204" pitchFamily="34" charset="0"/>
              </a:rPr>
              <a:t>Etapes</a:t>
            </a:r>
            <a:r>
              <a:rPr lang="pt-PT" sz="2800" b="1" dirty="0">
                <a:latin typeface="Arial" panose="020B0604020202020204" pitchFamily="34" charset="0"/>
                <a:cs typeface="Arial" panose="020B0604020202020204" pitchFamily="34" charset="0"/>
              </a:rPr>
              <a:t> </a:t>
            </a:r>
            <a:r>
              <a:rPr lang="pt-PT" sz="2800" b="1" dirty="0" err="1">
                <a:latin typeface="Arial" panose="020B0604020202020204" pitchFamily="34" charset="0"/>
                <a:cs typeface="Arial" panose="020B0604020202020204" pitchFamily="34" charset="0"/>
              </a:rPr>
              <a:t>suivantes</a:t>
            </a:r>
            <a:endParaRPr lang="pt-PT" sz="2800" b="1"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1355DE68-029E-4D40-A9A6-1DA260F55431}"/>
              </a:ext>
            </a:extLst>
          </p:cNvPr>
          <p:cNvSpPr txBox="1"/>
          <p:nvPr/>
        </p:nvSpPr>
        <p:spPr>
          <a:xfrm>
            <a:off x="62752" y="75865"/>
            <a:ext cx="8104093" cy="560153"/>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FR" altLang="pt-PT" sz="3200" b="1" dirty="0">
                <a:solidFill>
                  <a:schemeClr val="bg1"/>
                </a:solidFill>
                <a:latin typeface="Arial" panose="020B0604020202020204" pitchFamily="34" charset="0"/>
                <a:cs typeface="Arial" panose="020B0604020202020204" pitchFamily="34" charset="0"/>
              </a:rPr>
              <a:t>2.1. Technique de préparation de terrain</a:t>
            </a:r>
            <a:endParaRPr lang="fr-BE" altLang="pt-PT" sz="3200" b="1" dirty="0">
              <a:solidFill>
                <a:schemeClr val="bg1"/>
              </a:solidFill>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94C6C8DB-FDF5-4671-B160-92E60FACC93B}"/>
              </a:ext>
            </a:extLst>
          </p:cNvPr>
          <p:cNvSpPr/>
          <p:nvPr/>
        </p:nvSpPr>
        <p:spPr>
          <a:xfrm>
            <a:off x="3978085" y="3815354"/>
            <a:ext cx="4188760" cy="447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b="1" dirty="0" err="1">
                <a:latin typeface="Arial" panose="020B0604020202020204" pitchFamily="34" charset="0"/>
                <a:cs typeface="Arial" panose="020B0604020202020204" pitchFamily="34" charset="0"/>
              </a:rPr>
              <a:t>Calendrier</a:t>
            </a:r>
            <a:r>
              <a:rPr lang="pt-PT" sz="2800" b="1" dirty="0">
                <a:latin typeface="Arial" panose="020B0604020202020204" pitchFamily="34" charset="0"/>
                <a:cs typeface="Arial" panose="020B0604020202020204" pitchFamily="34" charset="0"/>
              </a:rPr>
              <a:t> </a:t>
            </a:r>
            <a:r>
              <a:rPr lang="pt-PT" sz="2800" b="1" dirty="0" err="1">
                <a:latin typeface="Arial" panose="020B0604020202020204" pitchFamily="34" charset="0"/>
                <a:cs typeface="Arial" panose="020B0604020202020204" pitchFamily="34" charset="0"/>
              </a:rPr>
              <a:t>des</a:t>
            </a:r>
            <a:r>
              <a:rPr lang="pt-PT" sz="2800" b="1" dirty="0">
                <a:latin typeface="Arial" panose="020B0604020202020204" pitchFamily="34" charset="0"/>
                <a:cs typeface="Arial" panose="020B0604020202020204" pitchFamily="34" charset="0"/>
              </a:rPr>
              <a:t> </a:t>
            </a:r>
            <a:r>
              <a:rPr lang="pt-PT" sz="2800" b="1" dirty="0" err="1">
                <a:latin typeface="Arial" panose="020B0604020202020204" pitchFamily="34" charset="0"/>
                <a:cs typeface="Arial" panose="020B0604020202020204" pitchFamily="34" charset="0"/>
              </a:rPr>
              <a:t>travaux</a:t>
            </a:r>
            <a:endParaRPr lang="pt-PT" sz="2800" b="1" dirty="0">
              <a:latin typeface="Arial" panose="020B0604020202020204" pitchFamily="34" charset="0"/>
              <a:cs typeface="Arial" panose="020B0604020202020204" pitchFamily="34" charset="0"/>
            </a:endParaRPr>
          </a:p>
        </p:txBody>
      </p:sp>
      <p:sp>
        <p:nvSpPr>
          <p:cNvPr id="6" name="Seta: Para a Direita 5">
            <a:extLst>
              <a:ext uri="{FF2B5EF4-FFF2-40B4-BE49-F238E27FC236}">
                <a16:creationId xmlns:a16="http://schemas.microsoft.com/office/drawing/2014/main" id="{7D005FF7-933D-4E01-87FA-A6185EA5E53A}"/>
              </a:ext>
            </a:extLst>
          </p:cNvPr>
          <p:cNvSpPr/>
          <p:nvPr/>
        </p:nvSpPr>
        <p:spPr>
          <a:xfrm>
            <a:off x="372036" y="4058528"/>
            <a:ext cx="11447928" cy="2862729"/>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7" name="Agrupar 6">
            <a:extLst>
              <a:ext uri="{FF2B5EF4-FFF2-40B4-BE49-F238E27FC236}">
                <a16:creationId xmlns:a16="http://schemas.microsoft.com/office/drawing/2014/main" id="{02D39710-B216-4623-94C9-1DD7933C132A}"/>
              </a:ext>
            </a:extLst>
          </p:cNvPr>
          <p:cNvGrpSpPr/>
          <p:nvPr/>
        </p:nvGrpSpPr>
        <p:grpSpPr>
          <a:xfrm>
            <a:off x="516331" y="4703975"/>
            <a:ext cx="3017929" cy="1443449"/>
            <a:chOff x="1393697" y="984788"/>
            <a:chExt cx="2550676" cy="2202337"/>
          </a:xfrm>
        </p:grpSpPr>
        <p:sp>
          <p:nvSpPr>
            <p:cNvPr id="14" name="Retângulo: Cantos Arredondados 13">
              <a:extLst>
                <a:ext uri="{FF2B5EF4-FFF2-40B4-BE49-F238E27FC236}">
                  <a16:creationId xmlns:a16="http://schemas.microsoft.com/office/drawing/2014/main" id="{0E4379E6-25D5-48E3-BA1F-1903476B5974}"/>
                </a:ext>
              </a:extLst>
            </p:cNvPr>
            <p:cNvSpPr/>
            <p:nvPr/>
          </p:nvSpPr>
          <p:spPr>
            <a:xfrm>
              <a:off x="1393697" y="1265036"/>
              <a:ext cx="2550676" cy="18377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tângulo: Cantos Arredondados 5">
              <a:extLst>
                <a:ext uri="{FF2B5EF4-FFF2-40B4-BE49-F238E27FC236}">
                  <a16:creationId xmlns:a16="http://schemas.microsoft.com/office/drawing/2014/main" id="{167A359B-7B67-4FD8-923C-8AE6A02DB362}"/>
                </a:ext>
              </a:extLst>
            </p:cNvPr>
            <p:cNvSpPr txBox="1"/>
            <p:nvPr/>
          </p:nvSpPr>
          <p:spPr>
            <a:xfrm>
              <a:off x="1483407" y="984788"/>
              <a:ext cx="2371256" cy="2202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Premier calendrier (novembre à janvier)</a:t>
              </a:r>
              <a:endParaRPr lang="pt-PT" sz="1800" b="1" kern="1200" dirty="0">
                <a:latin typeface="Arial" panose="020B0604020202020204" pitchFamily="34" charset="0"/>
                <a:cs typeface="Arial" panose="020B0604020202020204" pitchFamily="34" charset="0"/>
              </a:endParaRPr>
            </a:p>
          </p:txBody>
        </p:sp>
      </p:grpSp>
      <p:grpSp>
        <p:nvGrpSpPr>
          <p:cNvPr id="8" name="Agrupar 7">
            <a:extLst>
              <a:ext uri="{FF2B5EF4-FFF2-40B4-BE49-F238E27FC236}">
                <a16:creationId xmlns:a16="http://schemas.microsoft.com/office/drawing/2014/main" id="{C595CE92-611F-4657-91E8-1BFE7C19487B}"/>
              </a:ext>
            </a:extLst>
          </p:cNvPr>
          <p:cNvGrpSpPr/>
          <p:nvPr/>
        </p:nvGrpSpPr>
        <p:grpSpPr>
          <a:xfrm>
            <a:off x="4063928" y="4769091"/>
            <a:ext cx="2683583" cy="1443450"/>
            <a:chOff x="4513521" y="1288526"/>
            <a:chExt cx="2268095" cy="1790744"/>
          </a:xfrm>
        </p:grpSpPr>
        <p:sp>
          <p:nvSpPr>
            <p:cNvPr id="12" name="Retângulo: Cantos Arredondados 11">
              <a:extLst>
                <a:ext uri="{FF2B5EF4-FFF2-40B4-BE49-F238E27FC236}">
                  <a16:creationId xmlns:a16="http://schemas.microsoft.com/office/drawing/2014/main" id="{66DB847D-090F-4B31-BCC6-C3BE4604B911}"/>
                </a:ext>
              </a:extLst>
            </p:cNvPr>
            <p:cNvSpPr/>
            <p:nvPr/>
          </p:nvSpPr>
          <p:spPr>
            <a:xfrm>
              <a:off x="4513521" y="1288526"/>
              <a:ext cx="2268095" cy="17907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tângulo: Cantos Arredondados 7">
              <a:extLst>
                <a:ext uri="{FF2B5EF4-FFF2-40B4-BE49-F238E27FC236}">
                  <a16:creationId xmlns:a16="http://schemas.microsoft.com/office/drawing/2014/main" id="{398BFB8A-0466-4030-8435-A4B67995F5B2}"/>
                </a:ext>
              </a:extLst>
            </p:cNvPr>
            <p:cNvSpPr txBox="1"/>
            <p:nvPr/>
          </p:nvSpPr>
          <p:spPr>
            <a:xfrm>
              <a:off x="4600938" y="1375943"/>
              <a:ext cx="2093261" cy="1615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panose="020B0604020202020204" pitchFamily="34" charset="0"/>
                  <a:cs typeface="Arial" panose="020B0604020202020204" pitchFamily="34" charset="0"/>
                </a:rPr>
                <a:t>Deuxième calendrier (mars à juillet)</a:t>
              </a:r>
              <a:endParaRPr lang="pt-PT" sz="1800" b="1" kern="1200" dirty="0">
                <a:latin typeface="Arial" panose="020B0604020202020204" pitchFamily="34" charset="0"/>
                <a:cs typeface="Arial" panose="020B0604020202020204" pitchFamily="34" charset="0"/>
              </a:endParaRPr>
            </a:p>
          </p:txBody>
        </p:sp>
      </p:grpSp>
      <p:grpSp>
        <p:nvGrpSpPr>
          <p:cNvPr id="21" name="Agrupar 20">
            <a:extLst>
              <a:ext uri="{FF2B5EF4-FFF2-40B4-BE49-F238E27FC236}">
                <a16:creationId xmlns:a16="http://schemas.microsoft.com/office/drawing/2014/main" id="{2F87114E-335C-4A3A-A150-008EFACDCA8E}"/>
              </a:ext>
            </a:extLst>
          </p:cNvPr>
          <p:cNvGrpSpPr/>
          <p:nvPr/>
        </p:nvGrpSpPr>
        <p:grpSpPr>
          <a:xfrm>
            <a:off x="7504060" y="4730871"/>
            <a:ext cx="2683583" cy="1517530"/>
            <a:chOff x="4513521" y="1288526"/>
            <a:chExt cx="2268095" cy="1790744"/>
          </a:xfrm>
        </p:grpSpPr>
        <p:sp>
          <p:nvSpPr>
            <p:cNvPr id="22" name="Retângulo: Cantos Arredondados 21">
              <a:extLst>
                <a:ext uri="{FF2B5EF4-FFF2-40B4-BE49-F238E27FC236}">
                  <a16:creationId xmlns:a16="http://schemas.microsoft.com/office/drawing/2014/main" id="{7EB8C3A1-331D-4E27-9A4D-9D3BF568E90E}"/>
                </a:ext>
              </a:extLst>
            </p:cNvPr>
            <p:cNvSpPr/>
            <p:nvPr/>
          </p:nvSpPr>
          <p:spPr>
            <a:xfrm>
              <a:off x="4513521" y="1288526"/>
              <a:ext cx="2268095" cy="17907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tângulo: Cantos Arredondados 7">
              <a:extLst>
                <a:ext uri="{FF2B5EF4-FFF2-40B4-BE49-F238E27FC236}">
                  <a16:creationId xmlns:a16="http://schemas.microsoft.com/office/drawing/2014/main" id="{BB0D84B7-841A-41BA-A9C0-DF624AC8764E}"/>
                </a:ext>
              </a:extLst>
            </p:cNvPr>
            <p:cNvSpPr txBox="1"/>
            <p:nvPr/>
          </p:nvSpPr>
          <p:spPr>
            <a:xfrm>
              <a:off x="4600938" y="1375943"/>
              <a:ext cx="2093261" cy="16159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a:r>
                <a:rPr lang="fr-FR" sz="1800" b="1" dirty="0">
                  <a:latin typeface="Arial" panose="020B0604020202020204" pitchFamily="34" charset="0"/>
                  <a:cs typeface="Arial" panose="020B0604020202020204" pitchFamily="34" charset="0"/>
                </a:rPr>
                <a:t>Dans chaque mois, il n’y a que deux semaines de travail en raison des marées hautes</a:t>
              </a:r>
              <a:endParaRPr lang="pt-PT" sz="1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4674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0916" y="1484619"/>
            <a:ext cx="5826683" cy="867641"/>
          </a:xfrm>
        </p:spPr>
        <p:txBody>
          <a:bodyPr>
            <a:normAutofit/>
          </a:bodyPr>
          <a:lstStyle/>
          <a:p>
            <a:pPr marL="571500" indent="-571500" algn="ctr">
              <a:buFont typeface="Wingdings" panose="05000000000000000000" pitchFamily="2" charset="2"/>
              <a:buChar char="q"/>
            </a:pPr>
            <a:r>
              <a:rPr lang="pt-PT" sz="3200" b="1" dirty="0" err="1">
                <a:latin typeface="Arial" panose="020B0604020202020204" pitchFamily="34" charset="0"/>
                <a:cs typeface="Arial" panose="020B0604020202020204" pitchFamily="34" charset="0"/>
              </a:rPr>
              <a:t>Méthodes</a:t>
            </a:r>
            <a:r>
              <a:rPr lang="pt-PT" sz="3200" b="1" dirty="0">
                <a:latin typeface="Arial" panose="020B0604020202020204" pitchFamily="34" charset="0"/>
                <a:cs typeface="Arial" panose="020B0604020202020204" pitchFamily="34" charset="0"/>
              </a:rPr>
              <a:t> de </a:t>
            </a:r>
            <a:r>
              <a:rPr lang="pt-PT" sz="3200" b="1" dirty="0" err="1">
                <a:latin typeface="Arial" panose="020B0604020202020204" pitchFamily="34" charset="0"/>
                <a:cs typeface="Arial" panose="020B0604020202020204" pitchFamily="34" charset="0"/>
              </a:rPr>
              <a:t>travail</a:t>
            </a:r>
            <a:r>
              <a:rPr lang="pt-PT" sz="3200" b="1" dirty="0">
                <a:latin typeface="Arial" panose="020B0604020202020204" pitchFamily="34" charset="0"/>
                <a:cs typeface="Arial" panose="020B0604020202020204" pitchFamily="34" charset="0"/>
              </a:rPr>
              <a:t> </a:t>
            </a:r>
          </a:p>
        </p:txBody>
      </p:sp>
      <p:sp>
        <p:nvSpPr>
          <p:cNvPr id="3" name="Marcador de Posição de Conteúdo 2"/>
          <p:cNvSpPr>
            <a:spLocks noGrp="1"/>
          </p:cNvSpPr>
          <p:nvPr>
            <p:ph sz="half" idx="1"/>
          </p:nvPr>
        </p:nvSpPr>
        <p:spPr>
          <a:xfrm>
            <a:off x="370917" y="2352260"/>
            <a:ext cx="5038668" cy="591670"/>
          </a:xfrm>
        </p:spPr>
        <p:txBody>
          <a:bodyPr>
            <a:normAutofit lnSpcReduction="10000"/>
          </a:bodyPr>
          <a:lstStyle/>
          <a:p>
            <a:pPr>
              <a:buFont typeface="Wingdings" panose="05000000000000000000" pitchFamily="2" charset="2"/>
              <a:buChar char="Ø"/>
            </a:pPr>
            <a:r>
              <a:rPr lang="pt-PT" sz="2400" dirty="0">
                <a:latin typeface="Arial" panose="020B0604020202020204" pitchFamily="34" charset="0"/>
                <a:cs typeface="Arial" panose="020B0604020202020204" pitchFamily="34" charset="0"/>
              </a:rPr>
              <a:t> </a:t>
            </a:r>
            <a:r>
              <a:rPr lang="fr-FR" sz="2400" dirty="0">
                <a:latin typeface="Arial" panose="020B0604020202020204" pitchFamily="34" charset="0"/>
                <a:cs typeface="Arial" panose="020B0604020202020204" pitchFamily="34" charset="0"/>
              </a:rPr>
              <a:t>Le travail se fait manuellement</a:t>
            </a:r>
            <a:r>
              <a:rPr lang="pt-PT" sz="2400" dirty="0">
                <a:latin typeface="Arial" panose="020B0604020202020204" pitchFamily="34" charset="0"/>
                <a:cs typeface="Arial" panose="020B0604020202020204" pitchFamily="34" charset="0"/>
              </a:rPr>
              <a:t> </a:t>
            </a:r>
          </a:p>
          <a:p>
            <a:pPr marL="0" indent="0">
              <a:buNone/>
            </a:pPr>
            <a:endParaRPr lang="pt-PT" sz="2400" dirty="0">
              <a:latin typeface="Arial" panose="020B0604020202020204" pitchFamily="34" charset="0"/>
              <a:cs typeface="Arial" panose="020B0604020202020204" pitchFamily="34" charset="0"/>
            </a:endParaRPr>
          </a:p>
          <a:p>
            <a:pPr marL="0" indent="0">
              <a:buNone/>
            </a:pPr>
            <a:endParaRPr lang="pt-PT" sz="2400" dirty="0">
              <a:latin typeface="Arial" panose="020B0604020202020204" pitchFamily="34" charset="0"/>
              <a:cs typeface="Arial" panose="020B0604020202020204" pitchFamily="34" charset="0"/>
            </a:endParaRPr>
          </a:p>
        </p:txBody>
      </p:sp>
      <p:sp>
        <p:nvSpPr>
          <p:cNvPr id="4" name="Marcador de Posição de Conteúdo 3"/>
          <p:cNvSpPr>
            <a:spLocks noGrp="1"/>
          </p:cNvSpPr>
          <p:nvPr>
            <p:ph sz="half" idx="2"/>
          </p:nvPr>
        </p:nvSpPr>
        <p:spPr>
          <a:xfrm>
            <a:off x="6517340" y="1667434"/>
            <a:ext cx="5522073" cy="1982653"/>
          </a:xfrm>
        </p:spPr>
        <p:txBody>
          <a:bodyPr>
            <a:normAutofit lnSpcReduction="10000"/>
          </a:bodyPr>
          <a:lstStyle/>
          <a:p>
            <a:pPr>
              <a:buFont typeface="Wingdings" panose="05000000000000000000" pitchFamily="2" charset="2"/>
              <a:buChar char="q"/>
            </a:pPr>
            <a:r>
              <a:rPr lang="pt-PT" sz="3500" b="1" dirty="0">
                <a:latin typeface="Arial" panose="020B0604020202020204" pitchFamily="34" charset="0"/>
                <a:cs typeface="Arial" panose="020B0604020202020204" pitchFamily="34" charset="0"/>
              </a:rPr>
              <a:t> </a:t>
            </a:r>
            <a:r>
              <a:rPr lang="pt-PT" sz="3500" b="1" dirty="0" err="1">
                <a:latin typeface="Arial" panose="020B0604020202020204" pitchFamily="34" charset="0"/>
                <a:cs typeface="Arial" panose="020B0604020202020204" pitchFamily="34" charset="0"/>
              </a:rPr>
              <a:t>Organisation</a:t>
            </a:r>
            <a:r>
              <a:rPr lang="pt-PT" sz="3500" b="1" dirty="0">
                <a:latin typeface="Arial" panose="020B0604020202020204" pitchFamily="34" charset="0"/>
                <a:cs typeface="Arial" panose="020B0604020202020204" pitchFamily="34" charset="0"/>
              </a:rPr>
              <a:t>  </a:t>
            </a:r>
          </a:p>
          <a:p>
            <a:pPr>
              <a:buFont typeface="Wingdings" panose="05000000000000000000" pitchFamily="2" charset="2"/>
              <a:buChar char="Ø"/>
            </a:pPr>
            <a:r>
              <a:rPr lang="pt-PT" dirty="0"/>
              <a:t> </a:t>
            </a:r>
            <a:r>
              <a:rPr lang="pt-PT" sz="2600" dirty="0" err="1">
                <a:latin typeface="Arial" panose="020B0604020202020204" pitchFamily="34" charset="0"/>
                <a:cs typeface="Arial" panose="020B0604020202020204" pitchFamily="34" charset="0"/>
              </a:rPr>
              <a:t>Dépend</a:t>
            </a:r>
            <a:r>
              <a:rPr lang="pt-PT" sz="2600" dirty="0">
                <a:latin typeface="Arial" panose="020B0604020202020204" pitchFamily="34" charset="0"/>
                <a:cs typeface="Arial" panose="020B0604020202020204" pitchFamily="34" charset="0"/>
              </a:rPr>
              <a:t> de </a:t>
            </a:r>
            <a:r>
              <a:rPr lang="pt-PT" sz="2600" dirty="0" err="1">
                <a:latin typeface="Arial" panose="020B0604020202020204" pitchFamily="34" charset="0"/>
                <a:cs typeface="Arial" panose="020B0604020202020204" pitchFamily="34" charset="0"/>
              </a:rPr>
              <a:t>chaque</a:t>
            </a:r>
            <a:r>
              <a:rPr lang="pt-PT" sz="2600" dirty="0">
                <a:latin typeface="Arial" panose="020B0604020202020204" pitchFamily="34" charset="0"/>
                <a:cs typeface="Arial" panose="020B0604020202020204" pitchFamily="34" charset="0"/>
              </a:rPr>
              <a:t> </a:t>
            </a:r>
            <a:r>
              <a:rPr lang="pt-PT" sz="2600" dirty="0" err="1">
                <a:latin typeface="Arial" panose="020B0604020202020204" pitchFamily="34" charset="0"/>
                <a:cs typeface="Arial" panose="020B0604020202020204" pitchFamily="34" charset="0"/>
              </a:rPr>
              <a:t>communauté</a:t>
            </a:r>
            <a:r>
              <a:rPr lang="pt-PT" sz="2600" dirty="0">
                <a:latin typeface="Arial" panose="020B0604020202020204" pitchFamily="34" charset="0"/>
                <a:cs typeface="Arial" panose="020B0604020202020204" pitchFamily="34" charset="0"/>
              </a:rPr>
              <a:t>:</a:t>
            </a:r>
          </a:p>
          <a:p>
            <a:pPr>
              <a:buFont typeface="Wingdings" panose="05000000000000000000" pitchFamily="2" charset="2"/>
              <a:buChar char="ü"/>
            </a:pPr>
            <a:r>
              <a:rPr lang="pt-PT" sz="2600" dirty="0">
                <a:latin typeface="Arial" panose="020B0604020202020204" pitchFamily="34" charset="0"/>
                <a:cs typeface="Arial" panose="020B0604020202020204" pitchFamily="34" charset="0"/>
              </a:rPr>
              <a:t> </a:t>
            </a:r>
            <a:r>
              <a:rPr lang="pt-PT" sz="2600" dirty="0" err="1">
                <a:latin typeface="Arial" panose="020B0604020202020204" pitchFamily="34" charset="0"/>
                <a:cs typeface="Arial" panose="020B0604020202020204" pitchFamily="34" charset="0"/>
              </a:rPr>
              <a:t>Division</a:t>
            </a:r>
            <a:r>
              <a:rPr lang="pt-PT" sz="2600" dirty="0">
                <a:latin typeface="Arial" panose="020B0604020202020204" pitchFamily="34" charset="0"/>
                <a:cs typeface="Arial" panose="020B0604020202020204" pitchFamily="34" charset="0"/>
              </a:rPr>
              <a:t> </a:t>
            </a:r>
            <a:r>
              <a:rPr lang="pt-PT" sz="2600" dirty="0" err="1">
                <a:latin typeface="Arial" panose="020B0604020202020204" pitchFamily="34" charset="0"/>
                <a:cs typeface="Arial" panose="020B0604020202020204" pitchFamily="34" charset="0"/>
              </a:rPr>
              <a:t>en</a:t>
            </a:r>
            <a:r>
              <a:rPr lang="pt-PT" sz="2600" dirty="0">
                <a:latin typeface="Arial" panose="020B0604020202020204" pitchFamily="34" charset="0"/>
                <a:cs typeface="Arial" panose="020B0604020202020204" pitchFamily="34" charset="0"/>
              </a:rPr>
              <a:t> </a:t>
            </a:r>
            <a:r>
              <a:rPr lang="pt-PT" sz="2600" dirty="0" err="1">
                <a:latin typeface="Arial" panose="020B0604020202020204" pitchFamily="34" charset="0"/>
                <a:cs typeface="Arial" panose="020B0604020202020204" pitchFamily="34" charset="0"/>
              </a:rPr>
              <a:t>groupe</a:t>
            </a:r>
            <a:r>
              <a:rPr lang="pt-PT" sz="2600" dirty="0">
                <a:latin typeface="Arial" panose="020B0604020202020204" pitchFamily="34" charset="0"/>
                <a:cs typeface="Arial" panose="020B0604020202020204" pitchFamily="34" charset="0"/>
              </a:rPr>
              <a:t> </a:t>
            </a:r>
          </a:p>
          <a:p>
            <a:pPr>
              <a:buFont typeface="Wingdings" panose="05000000000000000000" pitchFamily="2" charset="2"/>
              <a:buChar char="ü"/>
            </a:pPr>
            <a:r>
              <a:rPr lang="pt-PT" sz="2600" dirty="0">
                <a:latin typeface="Arial" panose="020B0604020202020204" pitchFamily="34" charset="0"/>
                <a:cs typeface="Arial" panose="020B0604020202020204" pitchFamily="34" charset="0"/>
              </a:rPr>
              <a:t>  </a:t>
            </a:r>
            <a:r>
              <a:rPr lang="pt-PT" sz="2600" dirty="0" err="1">
                <a:latin typeface="Arial" panose="020B0604020202020204" pitchFamily="34" charset="0"/>
                <a:cs typeface="Arial" panose="020B0604020202020204" pitchFamily="34" charset="0"/>
              </a:rPr>
              <a:t>Et</a:t>
            </a:r>
            <a:r>
              <a:rPr lang="pt-PT" sz="2600" dirty="0">
                <a:latin typeface="Arial" panose="020B0604020202020204" pitchFamily="34" charset="0"/>
                <a:cs typeface="Arial" panose="020B0604020202020204" pitchFamily="34" charset="0"/>
              </a:rPr>
              <a:t>/ou </a:t>
            </a:r>
            <a:r>
              <a:rPr lang="pt-PT" sz="2600" dirty="0" err="1">
                <a:latin typeface="Arial" panose="020B0604020202020204" pitchFamily="34" charset="0"/>
                <a:cs typeface="Arial" panose="020B0604020202020204" pitchFamily="34" charset="0"/>
              </a:rPr>
              <a:t>individuel</a:t>
            </a:r>
            <a:r>
              <a:rPr lang="pt-PT" sz="2600" dirty="0">
                <a:latin typeface="Arial" panose="020B0604020202020204" pitchFamily="34" charset="0"/>
                <a:cs typeface="Arial" panose="020B0604020202020204" pitchFamily="34" charset="0"/>
              </a:rPr>
              <a:t> </a:t>
            </a:r>
          </a:p>
        </p:txBody>
      </p:sp>
      <p:pic>
        <p:nvPicPr>
          <p:cNvPr id="6" name="Image 63">
            <a:extLst>
              <a:ext uri="{FF2B5EF4-FFF2-40B4-BE49-F238E27FC236}">
                <a16:creationId xmlns:a16="http://schemas.microsoft.com/office/drawing/2014/main" id="{8553CBFF-263B-4E01-B64D-78DFD9437A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386" b="14986"/>
          <a:stretch/>
        </p:blipFill>
        <p:spPr bwMode="auto">
          <a:xfrm>
            <a:off x="6952617" y="3493994"/>
            <a:ext cx="4844936" cy="3303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53640926-AAD7-44D8-BBD7-CCE9431645EC}">
              <a14:shadowObscured xmlns:a14="http://schemas.microsoft.com/office/drawing/2010/main"/>
            </a:ext>
          </a:extLst>
        </p:spPr>
      </p:pic>
      <p:grpSp>
        <p:nvGrpSpPr>
          <p:cNvPr id="23" name="Agrupar 22">
            <a:extLst>
              <a:ext uri="{FF2B5EF4-FFF2-40B4-BE49-F238E27FC236}">
                <a16:creationId xmlns:a16="http://schemas.microsoft.com/office/drawing/2014/main" id="{68357058-B455-49B5-A272-C3817AFD54FF}"/>
              </a:ext>
            </a:extLst>
          </p:cNvPr>
          <p:cNvGrpSpPr/>
          <p:nvPr/>
        </p:nvGrpSpPr>
        <p:grpSpPr>
          <a:xfrm>
            <a:off x="662283" y="2914265"/>
            <a:ext cx="5307487" cy="2776794"/>
            <a:chOff x="662283" y="3712123"/>
            <a:chExt cx="5307487" cy="2776794"/>
          </a:xfrm>
        </p:grpSpPr>
        <p:grpSp>
          <p:nvGrpSpPr>
            <p:cNvPr id="7" name="Groupe 14">
              <a:extLst>
                <a:ext uri="{FF2B5EF4-FFF2-40B4-BE49-F238E27FC236}">
                  <a16:creationId xmlns:a16="http://schemas.microsoft.com/office/drawing/2014/main" id="{912B5F79-0596-46F0-AC33-C23D871A404E}"/>
                </a:ext>
              </a:extLst>
            </p:cNvPr>
            <p:cNvGrpSpPr/>
            <p:nvPr/>
          </p:nvGrpSpPr>
          <p:grpSpPr>
            <a:xfrm>
              <a:off x="928219" y="4105088"/>
              <a:ext cx="4800227" cy="2170205"/>
              <a:chOff x="0" y="0"/>
              <a:chExt cx="4032250" cy="1803400"/>
            </a:xfrm>
          </p:grpSpPr>
          <p:sp>
            <p:nvSpPr>
              <p:cNvPr id="8" name="Forme libre : forme 6">
                <a:extLst>
                  <a:ext uri="{FF2B5EF4-FFF2-40B4-BE49-F238E27FC236}">
                    <a16:creationId xmlns:a16="http://schemas.microsoft.com/office/drawing/2014/main" id="{80B17CCF-1E09-4FB0-9099-D885421D8833}"/>
                  </a:ext>
                </a:extLst>
              </p:cNvPr>
              <p:cNvSpPr/>
              <p:nvPr/>
            </p:nvSpPr>
            <p:spPr>
              <a:xfrm rot="6986130">
                <a:off x="1804035" y="-77470"/>
                <a:ext cx="1458100" cy="2017395"/>
              </a:xfrm>
              <a:custGeom>
                <a:avLst/>
                <a:gdLst>
                  <a:gd name="connsiteX0" fmla="*/ 2512989 w 2512989"/>
                  <a:gd name="connsiteY0" fmla="*/ 1673490 h 1860101"/>
                  <a:gd name="connsiteX1" fmla="*/ 4739 w 2512989"/>
                  <a:gd name="connsiteY1" fmla="*/ 1736990 h 1860101"/>
                  <a:gd name="connsiteX2" fmla="*/ 1884339 w 2512989"/>
                  <a:gd name="connsiteY2" fmla="*/ 257440 h 1860101"/>
                  <a:gd name="connsiteX3" fmla="*/ 1928789 w 2512989"/>
                  <a:gd name="connsiteY3" fmla="*/ 9790 h 1860101"/>
                  <a:gd name="connsiteX4" fmla="*/ 1947839 w 2512989"/>
                  <a:gd name="connsiteY4" fmla="*/ 73290 h 186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989" h="1860101">
                    <a:moveTo>
                      <a:pt x="2512989" y="1673490"/>
                    </a:moveTo>
                    <a:cubicBezTo>
                      <a:pt x="1311251" y="1823244"/>
                      <a:pt x="109514" y="1972998"/>
                      <a:pt x="4739" y="1736990"/>
                    </a:cubicBezTo>
                    <a:cubicBezTo>
                      <a:pt x="-100036" y="1500982"/>
                      <a:pt x="1563664" y="545307"/>
                      <a:pt x="1884339" y="257440"/>
                    </a:cubicBezTo>
                    <a:cubicBezTo>
                      <a:pt x="2205014" y="-30427"/>
                      <a:pt x="1918206" y="40482"/>
                      <a:pt x="1928789" y="9790"/>
                    </a:cubicBezTo>
                    <a:cubicBezTo>
                      <a:pt x="1939372" y="-20902"/>
                      <a:pt x="1943605" y="26194"/>
                      <a:pt x="1947839" y="73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PT"/>
              </a:p>
            </p:txBody>
          </p:sp>
          <p:cxnSp>
            <p:nvCxnSpPr>
              <p:cNvPr id="9" name="Connecteur droit 7">
                <a:extLst>
                  <a:ext uri="{FF2B5EF4-FFF2-40B4-BE49-F238E27FC236}">
                    <a16:creationId xmlns:a16="http://schemas.microsoft.com/office/drawing/2014/main" id="{31965C93-C39F-4ABA-A8E6-52FC45C084EA}"/>
                  </a:ext>
                </a:extLst>
              </p:cNvPr>
              <p:cNvCxnSpPr/>
              <p:nvPr/>
            </p:nvCxnSpPr>
            <p:spPr>
              <a:xfrm flipV="1">
                <a:off x="939800" y="1543050"/>
                <a:ext cx="3092450"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avec flèche 8">
                <a:extLst>
                  <a:ext uri="{FF2B5EF4-FFF2-40B4-BE49-F238E27FC236}">
                    <a16:creationId xmlns:a16="http://schemas.microsoft.com/office/drawing/2014/main" id="{117C9DC7-A8F9-47A4-A97B-6C0FDCAA9444}"/>
                  </a:ext>
                </a:extLst>
              </p:cNvPr>
              <p:cNvCxnSpPr/>
              <p:nvPr/>
            </p:nvCxnSpPr>
            <p:spPr>
              <a:xfrm>
                <a:off x="2044700" y="819150"/>
                <a:ext cx="0" cy="717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9">
                <a:extLst>
                  <a:ext uri="{FF2B5EF4-FFF2-40B4-BE49-F238E27FC236}">
                    <a16:creationId xmlns:a16="http://schemas.microsoft.com/office/drawing/2014/main" id="{9CBCEEFF-F4EA-48C1-8599-65C327128745}"/>
                  </a:ext>
                </a:extLst>
              </p:cNvPr>
              <p:cNvCxnSpPr/>
              <p:nvPr/>
            </p:nvCxnSpPr>
            <p:spPr>
              <a:xfrm flipV="1">
                <a:off x="2038350" y="0"/>
                <a:ext cx="0" cy="603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10">
                <a:extLst>
                  <a:ext uri="{FF2B5EF4-FFF2-40B4-BE49-F238E27FC236}">
                    <a16:creationId xmlns:a16="http://schemas.microsoft.com/office/drawing/2014/main" id="{E968D561-DCA1-41F1-B390-50C94A74E981}"/>
                  </a:ext>
                </a:extLst>
              </p:cNvPr>
              <p:cNvCxnSpPr/>
              <p:nvPr/>
            </p:nvCxnSpPr>
            <p:spPr>
              <a:xfrm flipH="1">
                <a:off x="1009650" y="1206500"/>
                <a:ext cx="48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1">
                <a:extLst>
                  <a:ext uri="{FF2B5EF4-FFF2-40B4-BE49-F238E27FC236}">
                    <a16:creationId xmlns:a16="http://schemas.microsoft.com/office/drawing/2014/main" id="{1B36E169-9B88-42C6-9D0A-22FECC717F1F}"/>
                  </a:ext>
                </a:extLst>
              </p:cNvPr>
              <p:cNvCxnSpPr/>
              <p:nvPr/>
            </p:nvCxnSpPr>
            <p:spPr>
              <a:xfrm flipH="1">
                <a:off x="857250" y="1206500"/>
                <a:ext cx="152400" cy="596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2">
                <a:extLst>
                  <a:ext uri="{FF2B5EF4-FFF2-40B4-BE49-F238E27FC236}">
                    <a16:creationId xmlns:a16="http://schemas.microsoft.com/office/drawing/2014/main" id="{257F2475-DBBA-4F76-A3C3-40E4C49F585A}"/>
                  </a:ext>
                </a:extLst>
              </p:cNvPr>
              <p:cNvCxnSpPr/>
              <p:nvPr/>
            </p:nvCxnSpPr>
            <p:spPr>
              <a:xfrm flipH="1">
                <a:off x="266700" y="1790700"/>
                <a:ext cx="596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3">
                <a:extLst>
                  <a:ext uri="{FF2B5EF4-FFF2-40B4-BE49-F238E27FC236}">
                    <a16:creationId xmlns:a16="http://schemas.microsoft.com/office/drawing/2014/main" id="{E0220E67-A172-4C8F-B736-E91A06B7F106}"/>
                  </a:ext>
                </a:extLst>
              </p:cNvPr>
              <p:cNvCxnSpPr/>
              <p:nvPr/>
            </p:nvCxnSpPr>
            <p:spPr>
              <a:xfrm flipH="1" flipV="1">
                <a:off x="0" y="1289050"/>
                <a:ext cx="260350" cy="5016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Agrupar 4">
              <a:extLst>
                <a:ext uri="{FF2B5EF4-FFF2-40B4-BE49-F238E27FC236}">
                  <a16:creationId xmlns:a16="http://schemas.microsoft.com/office/drawing/2014/main" id="{056402E8-2EDF-4BE4-9A82-9B7BA5C89C44}"/>
                </a:ext>
              </a:extLst>
            </p:cNvPr>
            <p:cNvGrpSpPr/>
            <p:nvPr/>
          </p:nvGrpSpPr>
          <p:grpSpPr>
            <a:xfrm>
              <a:off x="662283" y="3712123"/>
              <a:ext cx="5307487" cy="2776794"/>
              <a:chOff x="662283" y="3721085"/>
              <a:chExt cx="5307487" cy="2776794"/>
            </a:xfrm>
          </p:grpSpPr>
          <p:sp>
            <p:nvSpPr>
              <p:cNvPr id="16" name="Marcador de Posição de Conteúdo 2">
                <a:extLst>
                  <a:ext uri="{FF2B5EF4-FFF2-40B4-BE49-F238E27FC236}">
                    <a16:creationId xmlns:a16="http://schemas.microsoft.com/office/drawing/2014/main" id="{C0A455E4-95B1-4D03-89A4-1C6B25C5A98C}"/>
                  </a:ext>
                </a:extLst>
              </p:cNvPr>
              <p:cNvSpPr txBox="1">
                <a:spLocks/>
              </p:cNvSpPr>
              <p:nvPr/>
            </p:nvSpPr>
            <p:spPr>
              <a:xfrm>
                <a:off x="2265939" y="3721085"/>
                <a:ext cx="2090907" cy="20256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400" dirty="0">
                    <a:latin typeface="Arial" panose="020B0604020202020204" pitchFamily="34" charset="0"/>
                    <a:cs typeface="Arial" panose="020B0604020202020204" pitchFamily="34" charset="0"/>
                  </a:rPr>
                  <a:t>Base d’en haut (b) : 0,5 à 1 m</a:t>
                </a:r>
                <a:endParaRPr lang="pt-PT" sz="4400" dirty="0">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pt-PT" sz="1600" dirty="0">
                  <a:latin typeface="Arial" panose="020B0604020202020204" pitchFamily="34" charset="0"/>
                  <a:cs typeface="Arial" panose="020B0604020202020204" pitchFamily="34" charset="0"/>
                </a:endParaRPr>
              </a:p>
            </p:txBody>
          </p:sp>
          <p:sp>
            <p:nvSpPr>
              <p:cNvPr id="17" name="Marcador de Posição de Conteúdo 2">
                <a:extLst>
                  <a:ext uri="{FF2B5EF4-FFF2-40B4-BE49-F238E27FC236}">
                    <a16:creationId xmlns:a16="http://schemas.microsoft.com/office/drawing/2014/main" id="{CDB25E3F-D7DE-4AC6-94F9-EF5F0D68F360}"/>
                  </a:ext>
                </a:extLst>
              </p:cNvPr>
              <p:cNvSpPr txBox="1">
                <a:spLocks/>
              </p:cNvSpPr>
              <p:nvPr/>
            </p:nvSpPr>
            <p:spPr>
              <a:xfrm>
                <a:off x="2101488" y="5583926"/>
                <a:ext cx="1864658" cy="188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dirty="0">
                    <a:latin typeface="Arial" panose="020B0604020202020204" pitchFamily="34" charset="0"/>
                    <a:cs typeface="Arial" panose="020B0604020202020204" pitchFamily="34" charset="0"/>
                  </a:rPr>
                  <a:t>Balcon (</a:t>
                </a:r>
                <a:r>
                  <a:rPr lang="fr-FR" sz="1100" dirty="0" err="1">
                    <a:latin typeface="Arial" panose="020B0604020202020204" pitchFamily="34" charset="0"/>
                    <a:cs typeface="Arial" panose="020B0604020202020204" pitchFamily="34" charset="0"/>
                  </a:rPr>
                  <a:t>varanda</a:t>
                </a:r>
                <a:r>
                  <a:rPr lang="fr-FR" sz="1100" dirty="0">
                    <a:latin typeface="Arial" panose="020B0604020202020204" pitchFamily="34" charset="0"/>
                    <a:cs typeface="Arial" panose="020B0604020202020204" pitchFamily="34" charset="0"/>
                  </a:rPr>
                  <a:t>) 1 à 2 m</a:t>
                </a:r>
                <a:endParaRPr lang="pt-PT" sz="1100" dirty="0">
                  <a:latin typeface="Arial" panose="020B0604020202020204" pitchFamily="34" charset="0"/>
                  <a:cs typeface="Arial" panose="020B0604020202020204" pitchFamily="34" charset="0"/>
                </a:endParaRPr>
              </a:p>
            </p:txBody>
          </p:sp>
          <p:sp>
            <p:nvSpPr>
              <p:cNvPr id="18" name="Marcador de Posição de Conteúdo 2">
                <a:extLst>
                  <a:ext uri="{FF2B5EF4-FFF2-40B4-BE49-F238E27FC236}">
                    <a16:creationId xmlns:a16="http://schemas.microsoft.com/office/drawing/2014/main" id="{B835A944-5770-47D4-BC36-ECB10706C0B8}"/>
                  </a:ext>
                </a:extLst>
              </p:cNvPr>
              <p:cNvSpPr txBox="1">
                <a:spLocks/>
              </p:cNvSpPr>
              <p:nvPr/>
            </p:nvSpPr>
            <p:spPr>
              <a:xfrm>
                <a:off x="2678315" y="4870826"/>
                <a:ext cx="1418553" cy="2200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Arial" panose="020B0604020202020204" pitchFamily="34" charset="0"/>
                    <a:cs typeface="Arial" panose="020B0604020202020204" pitchFamily="34" charset="0"/>
                  </a:rPr>
                  <a:t>Hauteur (h)</a:t>
                </a:r>
                <a:endParaRPr lang="pt-PT" sz="1600" dirty="0">
                  <a:latin typeface="Arial" panose="020B0604020202020204" pitchFamily="34" charset="0"/>
                  <a:cs typeface="Arial" panose="020B0604020202020204" pitchFamily="34" charset="0"/>
                </a:endParaRPr>
              </a:p>
            </p:txBody>
          </p:sp>
          <p:sp>
            <p:nvSpPr>
              <p:cNvPr id="19" name="Marcador de Posição de Conteúdo 2">
                <a:extLst>
                  <a:ext uri="{FF2B5EF4-FFF2-40B4-BE49-F238E27FC236}">
                    <a16:creationId xmlns:a16="http://schemas.microsoft.com/office/drawing/2014/main" id="{BC727F04-2C64-49EC-907B-3B1CE5B015A6}"/>
                  </a:ext>
                </a:extLst>
              </p:cNvPr>
              <p:cNvSpPr txBox="1">
                <a:spLocks/>
              </p:cNvSpPr>
              <p:nvPr/>
            </p:nvSpPr>
            <p:spPr>
              <a:xfrm>
                <a:off x="2292834" y="6040894"/>
                <a:ext cx="2102964" cy="219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100" dirty="0">
                    <a:latin typeface="Arial" panose="020B0604020202020204" pitchFamily="34" charset="0"/>
                    <a:cs typeface="Arial" panose="020B0604020202020204" pitchFamily="34" charset="0"/>
                  </a:rPr>
                  <a:t>Base d’en bas (B) : 2,8 à 4 m</a:t>
                </a:r>
                <a:endParaRPr lang="pt-PT" sz="1100" dirty="0">
                  <a:latin typeface="Arial" panose="020B0604020202020204" pitchFamily="34" charset="0"/>
                  <a:cs typeface="Arial" panose="020B0604020202020204" pitchFamily="34" charset="0"/>
                </a:endParaRPr>
              </a:p>
            </p:txBody>
          </p:sp>
          <p:sp>
            <p:nvSpPr>
              <p:cNvPr id="20" name="Marcador de Posição de Conteúdo 2">
                <a:extLst>
                  <a:ext uri="{FF2B5EF4-FFF2-40B4-BE49-F238E27FC236}">
                    <a16:creationId xmlns:a16="http://schemas.microsoft.com/office/drawing/2014/main" id="{FD690863-E4C8-462B-B465-D24E21B4AEAE}"/>
                  </a:ext>
                </a:extLst>
              </p:cNvPr>
              <p:cNvSpPr txBox="1">
                <a:spLocks/>
              </p:cNvSpPr>
              <p:nvPr/>
            </p:nvSpPr>
            <p:spPr>
              <a:xfrm>
                <a:off x="4105112" y="5054271"/>
                <a:ext cx="1864658" cy="188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dirty="0">
                    <a:latin typeface="Arial" panose="020B0604020202020204" pitchFamily="34" charset="0"/>
                    <a:cs typeface="Arial" panose="020B0604020202020204" pitchFamily="34" charset="0"/>
                  </a:rPr>
                  <a:t>Talus (T)</a:t>
                </a:r>
                <a:endParaRPr lang="pt-PT" sz="1100" dirty="0">
                  <a:latin typeface="Arial" panose="020B0604020202020204" pitchFamily="34" charset="0"/>
                  <a:cs typeface="Arial" panose="020B0604020202020204" pitchFamily="34" charset="0"/>
                </a:endParaRPr>
              </a:p>
            </p:txBody>
          </p:sp>
          <p:sp>
            <p:nvSpPr>
              <p:cNvPr id="21" name="Marcador de Posição de Conteúdo 2">
                <a:extLst>
                  <a:ext uri="{FF2B5EF4-FFF2-40B4-BE49-F238E27FC236}">
                    <a16:creationId xmlns:a16="http://schemas.microsoft.com/office/drawing/2014/main" id="{F65BE94B-E72B-4CB3-A9B7-B9EFF04FCF6E}"/>
                  </a:ext>
                </a:extLst>
              </p:cNvPr>
              <p:cNvSpPr txBox="1">
                <a:spLocks/>
              </p:cNvSpPr>
              <p:nvPr/>
            </p:nvSpPr>
            <p:spPr>
              <a:xfrm>
                <a:off x="662283" y="6308901"/>
                <a:ext cx="1864658" cy="188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100" dirty="0">
                    <a:latin typeface="Arial" panose="020B0604020202020204" pitchFamily="34" charset="0"/>
                    <a:cs typeface="Arial" panose="020B0604020202020204" pitchFamily="34" charset="0"/>
                  </a:rPr>
                  <a:t>Fossé (valeta) : 0,4 à 1 m</a:t>
                </a:r>
                <a:endParaRPr lang="pt-PT" sz="1100" dirty="0">
                  <a:latin typeface="Arial" panose="020B0604020202020204" pitchFamily="34" charset="0"/>
                  <a:cs typeface="Arial" panose="020B0604020202020204" pitchFamily="34" charset="0"/>
                </a:endParaRPr>
              </a:p>
            </p:txBody>
          </p:sp>
        </p:grpSp>
      </p:grpSp>
      <p:sp>
        <p:nvSpPr>
          <p:cNvPr id="22" name="CaixaDeTexto 21">
            <a:extLst>
              <a:ext uri="{FF2B5EF4-FFF2-40B4-BE49-F238E27FC236}">
                <a16:creationId xmlns:a16="http://schemas.microsoft.com/office/drawing/2014/main" id="{DCC96104-14E2-4752-8F5F-DB64F7AB2934}"/>
              </a:ext>
            </a:extLst>
          </p:cNvPr>
          <p:cNvSpPr txBox="1"/>
          <p:nvPr/>
        </p:nvSpPr>
        <p:spPr>
          <a:xfrm>
            <a:off x="62752" y="22075"/>
            <a:ext cx="9565342" cy="1027974"/>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FR" altLang="pt-PT" sz="3200" b="1" dirty="0">
                <a:solidFill>
                  <a:schemeClr val="bg1"/>
                </a:solidFill>
                <a:latin typeface="Arial" panose="020B0604020202020204" pitchFamily="34" charset="0"/>
                <a:cs typeface="Arial" panose="020B0604020202020204" pitchFamily="34" charset="0"/>
              </a:rPr>
              <a:t>3. Plan de construction/réhabilitation de digue </a:t>
            </a:r>
          </a:p>
          <a:p>
            <a:pPr eaLnBrk="1">
              <a:lnSpc>
                <a:spcPct val="95000"/>
              </a:lnSpc>
              <a:buClr>
                <a:srgbClr val="000000"/>
              </a:buClr>
              <a:buSzPct val="45000"/>
              <a:buFont typeface="Wingdings" panose="05000000000000000000" pitchFamily="2" charset="2"/>
              <a:buNone/>
            </a:pPr>
            <a:r>
              <a:rPr lang="fr-FR" altLang="pt-PT" sz="3200" b="1" dirty="0">
                <a:solidFill>
                  <a:schemeClr val="bg1"/>
                </a:solidFill>
                <a:latin typeface="Arial" panose="020B0604020202020204" pitchFamily="34" charset="0"/>
                <a:cs typeface="Arial" panose="020B0604020202020204" pitchFamily="34" charset="0"/>
              </a:rPr>
              <a:t>de protection/ceinture</a:t>
            </a:r>
            <a:endParaRPr lang="fr-BE" altLang="pt-PT" sz="3200" b="1" dirty="0">
              <a:solidFill>
                <a:schemeClr val="bg1"/>
              </a:solidFill>
              <a:latin typeface="Arial" panose="020B0604020202020204" pitchFamily="34" charset="0"/>
              <a:cs typeface="Arial" panose="020B0604020202020204" pitchFamily="34" charset="0"/>
            </a:endParaRPr>
          </a:p>
        </p:txBody>
      </p:sp>
      <p:sp>
        <p:nvSpPr>
          <p:cNvPr id="24" name="Retângulo 23">
            <a:extLst>
              <a:ext uri="{FF2B5EF4-FFF2-40B4-BE49-F238E27FC236}">
                <a16:creationId xmlns:a16="http://schemas.microsoft.com/office/drawing/2014/main" id="{40C23AC6-1BE2-4610-8F6D-FF3FFC020805}"/>
              </a:ext>
            </a:extLst>
          </p:cNvPr>
          <p:cNvSpPr/>
          <p:nvPr/>
        </p:nvSpPr>
        <p:spPr>
          <a:xfrm>
            <a:off x="136057" y="6043768"/>
            <a:ext cx="6596437" cy="692497"/>
          </a:xfrm>
          <a:prstGeom prst="rect">
            <a:avLst/>
          </a:prstGeom>
        </p:spPr>
        <p:txBody>
          <a:bodyPr wrap="square">
            <a:spAutoFit/>
          </a:bodyPr>
          <a:lstStyle/>
          <a:p>
            <a:pPr>
              <a:defRPr/>
            </a:pPr>
            <a:r>
              <a:rPr lang="fr-FR" sz="1300" b="1" dirty="0">
                <a:solidFill>
                  <a:schemeClr val="accent2">
                    <a:lumMod val="75000"/>
                  </a:schemeClr>
                </a:solidFill>
                <a:latin typeface="Arial" panose="020B0604020202020204" pitchFamily="34" charset="0"/>
                <a:cs typeface="Arial" panose="020B0604020202020204" pitchFamily="34" charset="0"/>
              </a:rPr>
              <a:t>NB: La </a:t>
            </a:r>
            <a:r>
              <a:rPr lang="fr-FR" sz="1300" b="1" dirty="0">
                <a:solidFill>
                  <a:srgbClr val="002060"/>
                </a:solidFill>
                <a:latin typeface="Arial" panose="020B0604020202020204" pitchFamily="34" charset="0"/>
                <a:cs typeface="Arial" panose="020B0604020202020204" pitchFamily="34" charset="0"/>
              </a:rPr>
              <a:t>digue de ceinture </a:t>
            </a:r>
            <a:r>
              <a:rPr lang="fr-FR" sz="1300" b="1" dirty="0">
                <a:solidFill>
                  <a:schemeClr val="accent2">
                    <a:lumMod val="75000"/>
                  </a:schemeClr>
                </a:solidFill>
                <a:latin typeface="Arial" panose="020B0604020202020204" pitchFamily="34" charset="0"/>
                <a:cs typeface="Arial" panose="020B0604020202020204" pitchFamily="34" charset="0"/>
              </a:rPr>
              <a:t>est construite pour protéger la Rizière de l’influence de l’eau salée et en même temps de stocker de l’eau douce pendant le processus de désalinisation de sol et aussi pendant tout le travail de culture de riz. </a:t>
            </a:r>
          </a:p>
        </p:txBody>
      </p:sp>
    </p:spTree>
    <p:extLst>
      <p:ext uri="{BB962C8B-B14F-4D97-AF65-F5344CB8AC3E}">
        <p14:creationId xmlns:p14="http://schemas.microsoft.com/office/powerpoint/2010/main" val="1406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e Conteúdo 3"/>
          <p:cNvSpPr>
            <a:spLocks noGrp="1"/>
          </p:cNvSpPr>
          <p:nvPr>
            <p:ph sz="half" idx="2"/>
          </p:nvPr>
        </p:nvSpPr>
        <p:spPr>
          <a:xfrm>
            <a:off x="6907305" y="797861"/>
            <a:ext cx="5181600" cy="3261334"/>
          </a:xfrm>
        </p:spPr>
        <p:txBody>
          <a:bodyPr>
            <a:normAutofit fontScale="85000" lnSpcReduction="20000"/>
          </a:bodyPr>
          <a:lstStyle/>
          <a:p>
            <a:pPr lvl="0">
              <a:buFont typeface="Wingdings" panose="05000000000000000000" pitchFamily="2" charset="2"/>
              <a:buChar char="q"/>
            </a:pPr>
            <a:r>
              <a:rPr lang="pt-PT" b="1" dirty="0">
                <a:solidFill>
                  <a:prstClr val="black"/>
                </a:solidFill>
                <a:latin typeface="Arial" panose="020B0604020202020204" pitchFamily="34" charset="0"/>
                <a:cs typeface="Arial" panose="020B0604020202020204" pitchFamily="34" charset="0"/>
              </a:rPr>
              <a:t>  </a:t>
            </a:r>
            <a:r>
              <a:rPr lang="pt-PT" sz="2400" b="1" dirty="0" err="1">
                <a:solidFill>
                  <a:prstClr val="black"/>
                </a:solidFill>
                <a:latin typeface="Arial" panose="020B0604020202020204" pitchFamily="34" charset="0"/>
                <a:cs typeface="Arial" panose="020B0604020202020204" pitchFamily="34" charset="0"/>
              </a:rPr>
              <a:t>Parcellement</a:t>
            </a:r>
            <a:r>
              <a:rPr lang="pt-PT" sz="2400" b="1" dirty="0">
                <a:solidFill>
                  <a:prstClr val="black"/>
                </a:solidFill>
                <a:latin typeface="Arial" panose="020B0604020202020204" pitchFamily="34" charset="0"/>
                <a:cs typeface="Arial" panose="020B0604020202020204" pitchFamily="34" charset="0"/>
              </a:rPr>
              <a:t>: </a:t>
            </a:r>
          </a:p>
          <a:p>
            <a:pPr marL="514350" lvl="0" indent="-514350">
              <a:buFont typeface="+mj-lt"/>
              <a:buAutoNum type="arabicPeriod"/>
            </a:pPr>
            <a:r>
              <a:rPr lang="pt-PT" sz="2400" b="1" dirty="0" err="1">
                <a:solidFill>
                  <a:prstClr val="black"/>
                </a:solidFill>
                <a:latin typeface="Arial" panose="020B0604020202020204" pitchFamily="34" charset="0"/>
                <a:cs typeface="Arial" panose="020B0604020202020204" pitchFamily="34" charset="0"/>
              </a:rPr>
              <a:t>Traditionnel</a:t>
            </a:r>
            <a:r>
              <a:rPr lang="pt-PT" sz="2400" b="1" dirty="0">
                <a:solidFill>
                  <a:prstClr val="black"/>
                </a:solidFill>
                <a:latin typeface="Arial" panose="020B0604020202020204" pitchFamily="34" charset="0"/>
                <a:cs typeface="Arial" panose="020B0604020202020204" pitchFamily="34" charset="0"/>
              </a:rPr>
              <a:t> </a:t>
            </a:r>
            <a:r>
              <a:rPr lang="pt-PT" sz="2400" dirty="0">
                <a:solidFill>
                  <a:prstClr val="black"/>
                </a:solidFill>
                <a:latin typeface="Arial" panose="020B0604020202020204" pitchFamily="34" charset="0"/>
                <a:cs typeface="Arial" panose="020B0604020202020204" pitchFamily="34" charset="0"/>
              </a:rPr>
              <a:t>(</a:t>
            </a:r>
            <a:r>
              <a:rPr lang="pt-PT" sz="2400" dirty="0" err="1">
                <a:solidFill>
                  <a:prstClr val="black"/>
                </a:solidFill>
                <a:latin typeface="Arial" panose="020B0604020202020204" pitchFamily="34" charset="0"/>
                <a:cs typeface="Arial" panose="020B0604020202020204" pitchFamily="34" charset="0"/>
              </a:rPr>
              <a:t>corde</a:t>
            </a:r>
            <a:r>
              <a:rPr lang="pt-PT" sz="2400" dirty="0">
                <a:solidFill>
                  <a:prstClr val="black"/>
                </a:solidFill>
                <a:latin typeface="Arial" panose="020B0604020202020204" pitchFamily="34" charset="0"/>
                <a:cs typeface="Arial" panose="020B0604020202020204" pitchFamily="34" charset="0"/>
              </a:rPr>
              <a:t> </a:t>
            </a:r>
            <a:r>
              <a:rPr lang="pt-PT" sz="2400" dirty="0" err="1">
                <a:solidFill>
                  <a:prstClr val="black"/>
                </a:solidFill>
                <a:latin typeface="Arial" panose="020B0604020202020204" pitchFamily="34" charset="0"/>
                <a:cs typeface="Arial" panose="020B0604020202020204" pitchFamily="34" charset="0"/>
              </a:rPr>
              <a:t>composée</a:t>
            </a:r>
            <a:r>
              <a:rPr lang="pt-PT" sz="2400" dirty="0">
                <a:solidFill>
                  <a:prstClr val="black"/>
                </a:solidFill>
                <a:latin typeface="Arial" panose="020B0604020202020204" pitchFamily="34" charset="0"/>
                <a:cs typeface="Arial" panose="020B0604020202020204" pitchFamily="34" charset="0"/>
              </a:rPr>
              <a:t> de 6 </a:t>
            </a:r>
            <a:r>
              <a:rPr lang="pt-PT" sz="2400" dirty="0" err="1">
                <a:solidFill>
                  <a:prstClr val="black"/>
                </a:solidFill>
                <a:latin typeface="Arial" panose="020B0604020202020204" pitchFamily="34" charset="0"/>
                <a:cs typeface="Arial" panose="020B0604020202020204" pitchFamily="34" charset="0"/>
              </a:rPr>
              <a:t>parcelles</a:t>
            </a:r>
            <a:r>
              <a:rPr lang="pt-PT" sz="2400" dirty="0">
                <a:solidFill>
                  <a:prstClr val="black"/>
                </a:solidFill>
                <a:latin typeface="Arial" panose="020B0604020202020204" pitchFamily="34" charset="0"/>
                <a:cs typeface="Arial" panose="020B0604020202020204" pitchFamily="34" charset="0"/>
              </a:rPr>
              <a:t> </a:t>
            </a:r>
            <a:r>
              <a:rPr lang="pt-PT" sz="2400" dirty="0" err="1">
                <a:solidFill>
                  <a:prstClr val="black"/>
                </a:solidFill>
                <a:latin typeface="Arial" panose="020B0604020202020204" pitchFamily="34" charset="0"/>
                <a:cs typeface="Arial" panose="020B0604020202020204" pitchFamily="34" charset="0"/>
              </a:rPr>
              <a:t>sans</a:t>
            </a:r>
            <a:r>
              <a:rPr lang="pt-PT" sz="2400" dirty="0">
                <a:solidFill>
                  <a:prstClr val="black"/>
                </a:solidFill>
                <a:latin typeface="Arial" panose="020B0604020202020204" pitchFamily="34" charset="0"/>
                <a:cs typeface="Arial" panose="020B0604020202020204" pitchFamily="34" charset="0"/>
              </a:rPr>
              <a:t> </a:t>
            </a:r>
            <a:r>
              <a:rPr lang="pt-PT" sz="2400" dirty="0" err="1">
                <a:solidFill>
                  <a:prstClr val="black"/>
                </a:solidFill>
                <a:latin typeface="Arial" panose="020B0604020202020204" pitchFamily="34" charset="0"/>
                <a:cs typeface="Arial" panose="020B0604020202020204" pitchFamily="34" charset="0"/>
              </a:rPr>
              <a:t>tenir</a:t>
            </a:r>
            <a:r>
              <a:rPr lang="pt-PT" sz="2400" dirty="0">
                <a:solidFill>
                  <a:prstClr val="black"/>
                </a:solidFill>
                <a:latin typeface="Arial" panose="020B0604020202020204" pitchFamily="34" charset="0"/>
                <a:cs typeface="Arial" panose="020B0604020202020204" pitchFamily="34" charset="0"/>
              </a:rPr>
              <a:t> </a:t>
            </a:r>
            <a:r>
              <a:rPr lang="pt-PT" sz="2400" dirty="0" err="1">
                <a:solidFill>
                  <a:prstClr val="black"/>
                </a:solidFill>
                <a:latin typeface="Arial" panose="020B0604020202020204" pitchFamily="34" charset="0"/>
                <a:cs typeface="Arial" panose="020B0604020202020204" pitchFamily="34" charset="0"/>
              </a:rPr>
              <a:t>compte</a:t>
            </a:r>
            <a:r>
              <a:rPr lang="pt-PT" sz="2400" dirty="0">
                <a:solidFill>
                  <a:prstClr val="black"/>
                </a:solidFill>
                <a:latin typeface="Arial" panose="020B0604020202020204" pitchFamily="34" charset="0"/>
                <a:cs typeface="Arial" panose="020B0604020202020204" pitchFamily="34" charset="0"/>
              </a:rPr>
              <a:t> d’</a:t>
            </a:r>
            <a:r>
              <a:rPr lang="pt-PT" sz="2400" dirty="0" err="1">
                <a:solidFill>
                  <a:prstClr val="black"/>
                </a:solidFill>
                <a:latin typeface="Arial" panose="020B0604020202020204" pitchFamily="34" charset="0"/>
                <a:cs typeface="Arial" panose="020B0604020202020204" pitchFamily="34" charset="0"/>
              </a:rPr>
              <a:t>irrégularité</a:t>
            </a:r>
            <a:r>
              <a:rPr lang="pt-PT" sz="2400" dirty="0">
                <a:solidFill>
                  <a:prstClr val="black"/>
                </a:solidFill>
                <a:latin typeface="Arial" panose="020B0604020202020204" pitchFamily="34" charset="0"/>
                <a:cs typeface="Arial" panose="020B0604020202020204" pitchFamily="34" charset="0"/>
              </a:rPr>
              <a:t> </a:t>
            </a:r>
            <a:r>
              <a:rPr lang="pt-PT" sz="2400" dirty="0" err="1">
                <a:solidFill>
                  <a:prstClr val="black"/>
                </a:solidFill>
                <a:latin typeface="Arial" panose="020B0604020202020204" pitchFamily="34" charset="0"/>
                <a:cs typeface="Arial" panose="020B0604020202020204" pitchFamily="34" charset="0"/>
              </a:rPr>
              <a:t>du</a:t>
            </a:r>
            <a:r>
              <a:rPr lang="pt-PT" sz="2400" dirty="0">
                <a:solidFill>
                  <a:prstClr val="black"/>
                </a:solidFill>
                <a:latin typeface="Arial" panose="020B0604020202020204" pitchFamily="34" charset="0"/>
                <a:cs typeface="Arial" panose="020B0604020202020204" pitchFamily="34" charset="0"/>
              </a:rPr>
              <a:t> sol/</a:t>
            </a:r>
            <a:r>
              <a:rPr lang="pt-PT" sz="2400" dirty="0" err="1">
                <a:solidFill>
                  <a:prstClr val="black"/>
                </a:solidFill>
                <a:latin typeface="Arial" panose="020B0604020202020204" pitchFamily="34" charset="0"/>
                <a:cs typeface="Arial" panose="020B0604020202020204" pitchFamily="34" charset="0"/>
              </a:rPr>
              <a:t>terrain</a:t>
            </a:r>
            <a:r>
              <a:rPr lang="pt-PT" dirty="0">
                <a:solidFill>
                  <a:prstClr val="black"/>
                </a:solidFill>
                <a:latin typeface="Arial" panose="020B0604020202020204" pitchFamily="34" charset="0"/>
                <a:cs typeface="Arial" panose="020B0604020202020204" pitchFamily="34" charset="0"/>
              </a:rPr>
              <a:t>)</a:t>
            </a:r>
          </a:p>
          <a:p>
            <a:pPr marL="514350" lvl="0" indent="-514350">
              <a:buFont typeface="+mj-lt"/>
              <a:buAutoNum type="arabicPeriod"/>
            </a:pPr>
            <a:r>
              <a:rPr lang="pt-PT" sz="2400" b="1" dirty="0" err="1">
                <a:latin typeface="Arial" panose="020B0604020202020204" pitchFamily="34" charset="0"/>
                <a:cs typeface="Arial" panose="020B0604020202020204" pitchFamily="34" charset="0"/>
              </a:rPr>
              <a:t>Moderne</a:t>
            </a:r>
            <a:r>
              <a:rPr lang="pt-PT" sz="2400" b="1" dirty="0">
                <a:latin typeface="Arial" panose="020B0604020202020204" pitchFamily="34" charset="0"/>
                <a:cs typeface="Arial" panose="020B0604020202020204" pitchFamily="34" charset="0"/>
              </a:rPr>
              <a:t> </a:t>
            </a:r>
            <a:r>
              <a:rPr lang="pt-PT" sz="2400" dirty="0">
                <a:latin typeface="Arial" panose="020B0604020202020204" pitchFamily="34" charset="0"/>
                <a:cs typeface="Arial" panose="020B0604020202020204" pitchFamily="34" charset="0"/>
              </a:rPr>
              <a:t>(</a:t>
            </a:r>
            <a:r>
              <a:rPr lang="pt-PT" sz="2400" dirty="0" err="1">
                <a:latin typeface="Arial" panose="020B0604020202020204" pitchFamily="34" charset="0"/>
                <a:cs typeface="Arial" panose="020B0604020202020204" pitchFamily="34" charset="0"/>
              </a:rPr>
              <a:t>respecte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l’irrégularité</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topographique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du</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terrain</a:t>
            </a:r>
            <a:r>
              <a:rPr lang="pt-PT" sz="2400" dirty="0">
                <a:latin typeface="Arial" panose="020B0604020202020204" pitchFamily="34" charset="0"/>
                <a:cs typeface="Arial" panose="020B0604020202020204" pitchFamily="34" charset="0"/>
              </a:rPr>
              <a:t>) </a:t>
            </a:r>
          </a:p>
          <a:p>
            <a:pPr lvl="0">
              <a:buFont typeface="Wingdings" panose="05000000000000000000" pitchFamily="2" charset="2"/>
              <a:buChar char="§"/>
            </a:pPr>
            <a:r>
              <a:rPr lang="pt-PT" sz="2400" dirty="0" err="1">
                <a:latin typeface="Arial" panose="020B0604020202020204" pitchFamily="34" charset="0"/>
                <a:cs typeface="Arial" panose="020B0604020202020204" pitchFamily="34" charset="0"/>
              </a:rPr>
              <a:t>L’ouverture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du</a:t>
            </a:r>
            <a:r>
              <a:rPr lang="pt-PT" sz="2400" dirty="0">
                <a:latin typeface="Arial" panose="020B0604020202020204" pitchFamily="34" charset="0"/>
                <a:cs typeface="Arial" panose="020B0604020202020204" pitchFamily="34" charset="0"/>
              </a:rPr>
              <a:t> canal principal</a:t>
            </a:r>
          </a:p>
          <a:p>
            <a:pPr>
              <a:buFont typeface="Wingdings" panose="05000000000000000000" pitchFamily="2" charset="2"/>
              <a:buChar char="§"/>
            </a:pPr>
            <a:r>
              <a:rPr lang="pt-PT" sz="2400" dirty="0" err="1">
                <a:latin typeface="Arial" panose="020B0604020202020204" pitchFamily="34" charset="0"/>
                <a:cs typeface="Arial" panose="020B0604020202020204" pitchFamily="34" charset="0"/>
              </a:rPr>
              <a:t>L’ouverture</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du</a:t>
            </a:r>
            <a:r>
              <a:rPr lang="pt-PT" sz="2400" dirty="0">
                <a:latin typeface="Arial" panose="020B0604020202020204" pitchFamily="34" charset="0"/>
                <a:cs typeface="Arial" panose="020B0604020202020204" pitchFamily="34" charset="0"/>
              </a:rPr>
              <a:t> canal </a:t>
            </a:r>
            <a:r>
              <a:rPr lang="pt-PT" sz="2400" dirty="0" err="1">
                <a:latin typeface="Arial" panose="020B0604020202020204" pitchFamily="34" charset="0"/>
                <a:cs typeface="Arial" panose="020B0604020202020204" pitchFamily="34" charset="0"/>
              </a:rPr>
              <a:t>secondaire</a:t>
            </a:r>
            <a:endParaRPr lang="pt-PT" sz="2400" dirty="0">
              <a:latin typeface="Arial" panose="020B0604020202020204" pitchFamily="34" charset="0"/>
              <a:cs typeface="Arial" panose="020B0604020202020204" pitchFamily="34" charset="0"/>
            </a:endParaRPr>
          </a:p>
          <a:p>
            <a:pPr lvl="0">
              <a:buFont typeface="Wingdings" panose="05000000000000000000" pitchFamily="2" charset="2"/>
              <a:buChar char="§"/>
            </a:pPr>
            <a:r>
              <a:rPr lang="pt-PT" sz="2400" dirty="0" err="1">
                <a:latin typeface="Arial" panose="020B0604020202020204" pitchFamily="34" charset="0"/>
                <a:cs typeface="Arial" panose="020B0604020202020204" pitchFamily="34" charset="0"/>
              </a:rPr>
              <a:t>Construction</a:t>
            </a:r>
            <a:r>
              <a:rPr lang="pt-PT" sz="2400" dirty="0">
                <a:latin typeface="Arial" panose="020B0604020202020204" pitchFamily="34" charset="0"/>
                <a:cs typeface="Arial" panose="020B0604020202020204" pitchFamily="34" charset="0"/>
              </a:rPr>
              <a:t>/</a:t>
            </a:r>
            <a:r>
              <a:rPr lang="pt-PT" sz="2400" dirty="0" err="1">
                <a:latin typeface="Arial" panose="020B0604020202020204" pitchFamily="34" charset="0"/>
                <a:cs typeface="Arial" panose="020B0604020202020204" pitchFamily="34" charset="0"/>
              </a:rPr>
              <a:t>Réhabilitation</a:t>
            </a:r>
            <a:r>
              <a:rPr lang="pt-PT" sz="2400" dirty="0">
                <a:latin typeface="Arial" panose="020B0604020202020204" pitchFamily="34" charset="0"/>
                <a:cs typeface="Arial" panose="020B0604020202020204" pitchFamily="34" charset="0"/>
              </a:rPr>
              <a:t> de </a:t>
            </a:r>
            <a:r>
              <a:rPr lang="pt-PT" sz="2400" dirty="0" err="1">
                <a:latin typeface="Arial" panose="020B0604020202020204" pitchFamily="34" charset="0"/>
                <a:cs typeface="Arial" panose="020B0604020202020204" pitchFamily="34" charset="0"/>
              </a:rPr>
              <a:t>digue</a:t>
            </a:r>
            <a:r>
              <a:rPr lang="pt-PT" sz="2400" dirty="0">
                <a:latin typeface="Arial" panose="020B0604020202020204" pitchFamily="34" charset="0"/>
                <a:cs typeface="Arial" panose="020B0604020202020204" pitchFamily="34" charset="0"/>
              </a:rPr>
              <a:t> de </a:t>
            </a:r>
            <a:r>
              <a:rPr lang="pt-PT" sz="2400" dirty="0" err="1">
                <a:latin typeface="Arial" panose="020B0604020202020204" pitchFamily="34" charset="0"/>
                <a:cs typeface="Arial" panose="020B0604020202020204" pitchFamily="34" charset="0"/>
              </a:rPr>
              <a:t>rétention</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et</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parcellement</a:t>
            </a:r>
            <a:endParaRPr lang="pt-PT" sz="2400" dirty="0">
              <a:latin typeface="Arial" panose="020B0604020202020204" pitchFamily="34" charset="0"/>
              <a:cs typeface="Arial" panose="020B0604020202020204" pitchFamily="34" charset="0"/>
            </a:endParaRPr>
          </a:p>
        </p:txBody>
      </p:sp>
      <p:sp>
        <p:nvSpPr>
          <p:cNvPr id="5" name="Marcador de Posição de Conteúdo 2">
            <a:extLst>
              <a:ext uri="{FF2B5EF4-FFF2-40B4-BE49-F238E27FC236}">
                <a16:creationId xmlns:a16="http://schemas.microsoft.com/office/drawing/2014/main" id="{4C0F21A8-BB39-49D5-9785-A68506049012}"/>
              </a:ext>
            </a:extLst>
          </p:cNvPr>
          <p:cNvSpPr txBox="1">
            <a:spLocks/>
          </p:cNvSpPr>
          <p:nvPr/>
        </p:nvSpPr>
        <p:spPr>
          <a:xfrm>
            <a:off x="103095" y="1730188"/>
            <a:ext cx="5392271" cy="492162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b="1" dirty="0" err="1">
                <a:latin typeface="Arial" panose="020B0604020202020204" pitchFamily="34" charset="0"/>
                <a:cs typeface="Arial" panose="020B0604020202020204" pitchFamily="34" charset="0"/>
              </a:rPr>
              <a:t>Les</a:t>
            </a:r>
            <a:r>
              <a:rPr lang="pt-PT" b="1" dirty="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hommes</a:t>
            </a:r>
            <a:r>
              <a:rPr lang="pt-PT" b="1" dirty="0">
                <a:latin typeface="Arial" panose="020B0604020202020204" pitchFamily="34" charset="0"/>
                <a:cs typeface="Arial" panose="020B0604020202020204" pitchFamily="34" charset="0"/>
              </a:rPr>
              <a:t> au </a:t>
            </a:r>
            <a:r>
              <a:rPr lang="pt-PT" b="1" dirty="0" err="1">
                <a:latin typeface="Arial" panose="020B0604020202020204" pitchFamily="34" charset="0"/>
                <a:cs typeface="Arial" panose="020B0604020202020204" pitchFamily="34" charset="0"/>
              </a:rPr>
              <a:t>travail</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hommes</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femmes</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et</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jeunes</a:t>
            </a:r>
            <a:r>
              <a:rPr lang="pt-PT" dirty="0">
                <a:latin typeface="Arial" panose="020B0604020202020204" pitchFamily="34" charset="0"/>
                <a:cs typeface="Arial" panose="020B0604020202020204" pitchFamily="34" charset="0"/>
              </a:rPr>
              <a:t>.</a:t>
            </a:r>
          </a:p>
          <a:p>
            <a:pPr marL="0" indent="0">
              <a:buNone/>
            </a:pPr>
            <a:endParaRPr lang="pt-PT" b="1" dirty="0">
              <a:latin typeface="Arial" panose="020B0604020202020204" pitchFamily="34" charset="0"/>
              <a:cs typeface="Arial" panose="020B0604020202020204" pitchFamily="34" charset="0"/>
            </a:endParaRPr>
          </a:p>
          <a:p>
            <a:r>
              <a:rPr lang="pt-PT" b="1" dirty="0" err="1">
                <a:latin typeface="Arial" panose="020B0604020202020204" pitchFamily="34" charset="0"/>
                <a:cs typeface="Arial" panose="020B0604020202020204" pitchFamily="34" charset="0"/>
              </a:rPr>
              <a:t>Effectifs</a:t>
            </a:r>
            <a:r>
              <a:rPr lang="pt-PT" b="1" dirty="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des</a:t>
            </a:r>
            <a:r>
              <a:rPr lang="pt-PT" b="1" dirty="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hommes</a:t>
            </a:r>
            <a:r>
              <a:rPr lang="pt-PT" b="1" dirty="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dans</a:t>
            </a:r>
            <a:r>
              <a:rPr lang="pt-PT" b="1" dirty="0">
                <a:latin typeface="Arial" panose="020B0604020202020204" pitchFamily="34" charset="0"/>
                <a:cs typeface="Arial" panose="020B0604020202020204" pitchFamily="34" charset="0"/>
              </a:rPr>
              <a:t> la </a:t>
            </a:r>
            <a:r>
              <a:rPr lang="pt-PT" b="1" dirty="0" err="1">
                <a:latin typeface="Arial" panose="020B0604020202020204" pitchFamily="34" charset="0"/>
                <a:cs typeface="Arial" panose="020B0604020202020204" pitchFamily="34" charset="0"/>
              </a:rPr>
              <a:t>construction</a:t>
            </a:r>
            <a:r>
              <a:rPr lang="pt-PT" b="1" dirty="0">
                <a:latin typeface="Arial" panose="020B0604020202020204" pitchFamily="34" charset="0"/>
                <a:cs typeface="Arial" panose="020B0604020202020204" pitchFamily="34" charset="0"/>
              </a:rPr>
              <a:t> :</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obéit</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les</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règles</a:t>
            </a:r>
            <a:r>
              <a:rPr lang="pt-PT" dirty="0">
                <a:latin typeface="Arial" panose="020B0604020202020204" pitchFamily="34" charset="0"/>
                <a:cs typeface="Arial" panose="020B0604020202020204" pitchFamily="34" charset="0"/>
              </a:rPr>
              <a:t> de 3 ou 4 </a:t>
            </a:r>
            <a:r>
              <a:rPr lang="pt-PT" dirty="0" err="1">
                <a:latin typeface="Arial" panose="020B0604020202020204" pitchFamily="34" charset="0"/>
                <a:cs typeface="Arial" panose="020B0604020202020204" pitchFamily="34" charset="0"/>
              </a:rPr>
              <a:t>pour</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chaque</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rang</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dans</a:t>
            </a:r>
            <a:r>
              <a:rPr lang="pt-PT" dirty="0">
                <a:latin typeface="Arial" panose="020B0604020202020204" pitchFamily="34" charset="0"/>
                <a:cs typeface="Arial" panose="020B0604020202020204" pitchFamily="34" charset="0"/>
              </a:rPr>
              <a:t> la </a:t>
            </a:r>
            <a:r>
              <a:rPr lang="pt-PT" dirty="0" err="1">
                <a:latin typeface="Arial" panose="020B0604020202020204" pitchFamily="34" charset="0"/>
                <a:cs typeface="Arial" panose="020B0604020202020204" pitchFamily="34" charset="0"/>
              </a:rPr>
              <a:t>construction</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des</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digues</a:t>
            </a:r>
            <a:r>
              <a:rPr lang="pt-PT" dirty="0">
                <a:latin typeface="Arial" panose="020B0604020202020204" pitchFamily="34" charset="0"/>
                <a:cs typeface="Arial" panose="020B0604020202020204" pitchFamily="34" charset="0"/>
              </a:rPr>
              <a:t> de </a:t>
            </a:r>
            <a:r>
              <a:rPr lang="pt-PT" dirty="0" err="1">
                <a:latin typeface="Arial" panose="020B0604020202020204" pitchFamily="34" charset="0"/>
                <a:cs typeface="Arial" panose="020B0604020202020204" pitchFamily="34" charset="0"/>
              </a:rPr>
              <a:t>ceinture</a:t>
            </a:r>
            <a:r>
              <a:rPr lang="pt-PT" dirty="0">
                <a:latin typeface="Arial" panose="020B0604020202020204" pitchFamily="34" charset="0"/>
                <a:cs typeface="Arial" panose="020B0604020202020204" pitchFamily="34" charset="0"/>
              </a:rPr>
              <a:t>.</a:t>
            </a:r>
          </a:p>
          <a:p>
            <a:pPr marL="0" indent="0">
              <a:buNone/>
            </a:pPr>
            <a:endParaRPr lang="pt-PT" dirty="0">
              <a:latin typeface="Arial" panose="020B0604020202020204" pitchFamily="34" charset="0"/>
              <a:cs typeface="Arial" panose="020B0604020202020204" pitchFamily="34" charset="0"/>
            </a:endParaRPr>
          </a:p>
          <a:p>
            <a:r>
              <a:rPr lang="pt-PT" b="1" dirty="0">
                <a:latin typeface="Arial" panose="020B0604020202020204" pitchFamily="34" charset="0"/>
                <a:cs typeface="Arial" panose="020B0604020202020204" pitchFamily="34" charset="0"/>
              </a:rPr>
              <a:t>Canal: </a:t>
            </a:r>
            <a:r>
              <a:rPr lang="pt-PT" sz="2700" dirty="0" err="1">
                <a:latin typeface="Arial" panose="020B0604020202020204" pitchFamily="34" charset="0"/>
                <a:cs typeface="Arial" panose="020B0604020202020204" pitchFamily="34" charset="0"/>
              </a:rPr>
              <a:t>Le</a:t>
            </a:r>
            <a:r>
              <a:rPr lang="pt-PT" sz="2700" b="1" dirty="0">
                <a:latin typeface="Arial" panose="020B0604020202020204" pitchFamily="34" charset="0"/>
                <a:cs typeface="Arial" panose="020B0604020202020204" pitchFamily="34" charset="0"/>
              </a:rPr>
              <a:t> </a:t>
            </a:r>
            <a:r>
              <a:rPr lang="pt-PT" sz="2700" dirty="0">
                <a:latin typeface="Arial" panose="020B0604020202020204" pitchFamily="34" charset="0"/>
                <a:cs typeface="Arial" panose="020B0604020202020204" pitchFamily="34" charset="0"/>
              </a:rPr>
              <a:t>canal de </a:t>
            </a:r>
            <a:r>
              <a:rPr lang="pt-PT" sz="2700" dirty="0" err="1">
                <a:latin typeface="Arial" panose="020B0604020202020204" pitchFamily="34" charset="0"/>
                <a:cs typeface="Arial" panose="020B0604020202020204" pitchFamily="34" charset="0"/>
              </a:rPr>
              <a:t>drainage</a:t>
            </a:r>
            <a:r>
              <a:rPr lang="pt-PT" sz="2700" dirty="0">
                <a:latin typeface="Arial" panose="020B0604020202020204" pitchFamily="34" charset="0"/>
                <a:cs typeface="Arial" panose="020B0604020202020204" pitchFamily="34" charset="0"/>
              </a:rPr>
              <a:t> </a:t>
            </a:r>
          </a:p>
          <a:p>
            <a:pPr marL="0" indent="0">
              <a:buNone/>
            </a:pPr>
            <a:r>
              <a:rPr lang="pt-PT" sz="2700" dirty="0" err="1">
                <a:latin typeface="Arial" panose="020B0604020202020204" pitchFamily="34" charset="0"/>
                <a:cs typeface="Arial" panose="020B0604020202020204" pitchFamily="34" charset="0"/>
              </a:rPr>
              <a:t>uniformisé</a:t>
            </a:r>
            <a:r>
              <a:rPr lang="pt-PT" sz="2700" dirty="0">
                <a:latin typeface="Arial" panose="020B0604020202020204" pitchFamily="34" charset="0"/>
                <a:cs typeface="Arial" panose="020B0604020202020204" pitchFamily="34" charset="0"/>
              </a:rPr>
              <a:t> </a:t>
            </a:r>
            <a:r>
              <a:rPr lang="pt-PT" sz="2700" dirty="0" err="1">
                <a:latin typeface="Arial" panose="020B0604020202020204" pitchFamily="34" charset="0"/>
                <a:cs typeface="Arial" panose="020B0604020202020204" pitchFamily="34" charset="0"/>
              </a:rPr>
              <a:t>permettant</a:t>
            </a:r>
            <a:r>
              <a:rPr lang="pt-PT" sz="2700" dirty="0">
                <a:latin typeface="Arial" panose="020B0604020202020204" pitchFamily="34" charset="0"/>
                <a:cs typeface="Arial" panose="020B0604020202020204" pitchFamily="34" charset="0"/>
              </a:rPr>
              <a:t> </a:t>
            </a:r>
            <a:r>
              <a:rPr lang="pt-PT" sz="2700" dirty="0" err="1">
                <a:latin typeface="Arial" panose="020B0604020202020204" pitchFamily="34" charset="0"/>
                <a:cs typeface="Arial" panose="020B0604020202020204" pitchFamily="34" charset="0"/>
              </a:rPr>
              <a:t>l’écoulement</a:t>
            </a:r>
            <a:r>
              <a:rPr lang="pt-PT" sz="2700" dirty="0">
                <a:latin typeface="Arial" panose="020B0604020202020204" pitchFamily="34" charset="0"/>
                <a:cs typeface="Arial" panose="020B0604020202020204" pitchFamily="34" charset="0"/>
              </a:rPr>
              <a:t> </a:t>
            </a:r>
          </a:p>
          <a:p>
            <a:pPr marL="0" indent="0">
              <a:buNone/>
            </a:pPr>
            <a:r>
              <a:rPr lang="pt-PT" sz="2700" dirty="0">
                <a:latin typeface="Arial" panose="020B0604020202020204" pitchFamily="34" charset="0"/>
                <a:cs typeface="Arial" panose="020B0604020202020204" pitchFamily="34" charset="0"/>
              </a:rPr>
              <a:t>de </a:t>
            </a:r>
            <a:r>
              <a:rPr lang="pt-PT" sz="2700" dirty="0" err="1">
                <a:latin typeface="Arial" panose="020B0604020202020204" pitchFamily="34" charset="0"/>
                <a:cs typeface="Arial" panose="020B0604020202020204" pitchFamily="34" charset="0"/>
              </a:rPr>
              <a:t>l’eau</a:t>
            </a:r>
            <a:r>
              <a:rPr lang="pt-PT" sz="2700" dirty="0">
                <a:latin typeface="Arial" panose="020B0604020202020204" pitchFamily="34" charset="0"/>
                <a:cs typeface="Arial" panose="020B0604020202020204" pitchFamily="34" charset="0"/>
              </a:rPr>
              <a:t> </a:t>
            </a:r>
            <a:r>
              <a:rPr lang="pt-PT" sz="2700" dirty="0" err="1">
                <a:latin typeface="Arial" panose="020B0604020202020204" pitchFamily="34" charset="0"/>
                <a:cs typeface="Arial" panose="020B0604020202020204" pitchFamily="34" charset="0"/>
              </a:rPr>
              <a:t>vers</a:t>
            </a:r>
            <a:r>
              <a:rPr lang="pt-PT" sz="2700" dirty="0">
                <a:latin typeface="Arial" panose="020B0604020202020204" pitchFamily="34" charset="0"/>
                <a:cs typeface="Arial" panose="020B0604020202020204" pitchFamily="34" charset="0"/>
              </a:rPr>
              <a:t> la </a:t>
            </a:r>
            <a:r>
              <a:rPr lang="pt-PT" sz="2700" dirty="0" err="1">
                <a:latin typeface="Arial" panose="020B0604020202020204" pitchFamily="34" charset="0"/>
                <a:cs typeface="Arial" panose="020B0604020202020204" pitchFamily="34" charset="0"/>
              </a:rPr>
              <a:t>rivière</a:t>
            </a:r>
            <a:endParaRPr lang="pt-PT" sz="2700" dirty="0">
              <a:latin typeface="Arial" panose="020B0604020202020204" pitchFamily="34" charset="0"/>
              <a:cs typeface="Arial" panose="020B0604020202020204" pitchFamily="34" charset="0"/>
            </a:endParaRPr>
          </a:p>
          <a:p>
            <a:pPr marL="0" indent="0">
              <a:buNone/>
            </a:pPr>
            <a:endParaRPr lang="pt-PT" dirty="0">
              <a:latin typeface="Arial" panose="020B0604020202020204" pitchFamily="34" charset="0"/>
              <a:cs typeface="Arial" panose="020B0604020202020204" pitchFamily="34" charset="0"/>
            </a:endParaRPr>
          </a:p>
          <a:p>
            <a:r>
              <a:rPr lang="pt-PT" b="1" dirty="0" err="1">
                <a:latin typeface="Arial" panose="020B0604020202020204" pitchFamily="34" charset="0"/>
                <a:cs typeface="Arial" panose="020B0604020202020204" pitchFamily="34" charset="0"/>
              </a:rPr>
              <a:t>Fermeture</a:t>
            </a:r>
            <a:r>
              <a:rPr lang="pt-PT" b="1" dirty="0">
                <a:latin typeface="Arial" panose="020B0604020202020204" pitchFamily="34" charset="0"/>
                <a:cs typeface="Arial" panose="020B0604020202020204" pitchFamily="34" charset="0"/>
              </a:rPr>
              <a:t> de </a:t>
            </a:r>
            <a:r>
              <a:rPr lang="pt-PT" b="1" dirty="0" err="1">
                <a:latin typeface="Arial" panose="020B0604020202020204" pitchFamily="34" charset="0"/>
                <a:cs typeface="Arial" panose="020B0604020202020204" pitchFamily="34" charset="0"/>
              </a:rPr>
              <a:t>rivière</a:t>
            </a:r>
            <a:r>
              <a:rPr lang="pt-PT" b="1" dirty="0">
                <a:latin typeface="Arial" panose="020B0604020202020204" pitchFamily="34" charset="0"/>
                <a:cs typeface="Arial" panose="020B0604020202020204" pitchFamily="34" charset="0"/>
              </a:rPr>
              <a:t>: </a:t>
            </a:r>
          </a:p>
          <a:p>
            <a:pPr marL="0" indent="0">
              <a:buNone/>
            </a:pPr>
            <a:r>
              <a:rPr lang="pt-PT" dirty="0">
                <a:latin typeface="Arial" panose="020B0604020202020204" pitchFamily="34" charset="0"/>
                <a:cs typeface="Arial" panose="020B0604020202020204" pitchFamily="34" charset="0"/>
              </a:rPr>
              <a:t>la f</a:t>
            </a:r>
            <a:r>
              <a:rPr lang="fr-FR" dirty="0" err="1">
                <a:latin typeface="Arial" panose="020B0604020202020204" pitchFamily="34" charset="0"/>
                <a:cs typeface="Arial" panose="020B0604020202020204" pitchFamily="34" charset="0"/>
              </a:rPr>
              <a:t>ermeture</a:t>
            </a:r>
            <a:r>
              <a:rPr lang="fr-FR" dirty="0">
                <a:latin typeface="Arial" panose="020B0604020202020204" pitchFamily="34" charset="0"/>
                <a:cs typeface="Arial" panose="020B0604020202020204" pitchFamily="34" charset="0"/>
              </a:rPr>
              <a:t> de bras de </a:t>
            </a:r>
          </a:p>
          <a:p>
            <a:pPr marL="0" indent="0">
              <a:buNone/>
            </a:pPr>
            <a:r>
              <a:rPr lang="fr-FR" dirty="0">
                <a:latin typeface="Arial" panose="020B0604020202020204" pitchFamily="34" charset="0"/>
                <a:cs typeface="Arial" panose="020B0604020202020204" pitchFamily="34" charset="0"/>
              </a:rPr>
              <a:t>rivière pour devenir une </a:t>
            </a:r>
          </a:p>
          <a:p>
            <a:pPr marL="0" indent="0">
              <a:buNone/>
            </a:pPr>
            <a:r>
              <a:rPr lang="fr-FR" dirty="0">
                <a:latin typeface="Arial" panose="020B0604020202020204" pitchFamily="34" charset="0"/>
                <a:cs typeface="Arial" panose="020B0604020202020204" pitchFamily="34" charset="0"/>
              </a:rPr>
              <a:t>bolanha/rizière de cultive </a:t>
            </a:r>
          </a:p>
          <a:p>
            <a:pPr marL="0" indent="0">
              <a:buNone/>
            </a:pPr>
            <a:r>
              <a:rPr lang="fr-FR" dirty="0">
                <a:latin typeface="Arial" panose="020B0604020202020204" pitchFamily="34" charset="0"/>
                <a:cs typeface="Arial" panose="020B0604020202020204" pitchFamily="34" charset="0"/>
              </a:rPr>
              <a:t>de riz.</a:t>
            </a:r>
            <a:endParaRPr lang="pt-PT" dirty="0">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267C42C0-742C-4DD7-9F62-10F2B12DC710}"/>
              </a:ext>
            </a:extLst>
          </p:cNvPr>
          <p:cNvPicPr>
            <a:picLocks noChangeAspect="1"/>
          </p:cNvPicPr>
          <p:nvPr/>
        </p:nvPicPr>
        <p:blipFill rotWithShape="1">
          <a:blip r:embed="rId2">
            <a:extLst>
              <a:ext uri="{28A0092B-C50C-407E-A947-70E740481C1C}">
                <a14:useLocalDpi xmlns:a14="http://schemas.microsoft.com/office/drawing/2010/main" val="0"/>
              </a:ext>
            </a:extLst>
          </a:blip>
          <a:srcRect t="14940"/>
          <a:stretch/>
        </p:blipFill>
        <p:spPr bwMode="auto">
          <a:xfrm>
            <a:off x="7980824" y="3685556"/>
            <a:ext cx="4108081" cy="3055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53640926-AAD7-44D8-BBD7-CCE9431645EC}">
              <a14:shadowObscured xmlns:a14="http://schemas.microsoft.com/office/drawing/2010/main"/>
            </a:ext>
          </a:extLst>
        </p:spPr>
      </p:pic>
      <p:pic>
        <p:nvPicPr>
          <p:cNvPr id="9" name="Imagem 8">
            <a:extLst>
              <a:ext uri="{FF2B5EF4-FFF2-40B4-BE49-F238E27FC236}">
                <a16:creationId xmlns:a16="http://schemas.microsoft.com/office/drawing/2014/main" id="{BDFB0D13-0912-4F76-A787-E0044C48DE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2960" y="3842271"/>
            <a:ext cx="4181511" cy="2899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
        <p:nvSpPr>
          <p:cNvPr id="10" name="CaixaDeTexto 9">
            <a:extLst>
              <a:ext uri="{FF2B5EF4-FFF2-40B4-BE49-F238E27FC236}">
                <a16:creationId xmlns:a16="http://schemas.microsoft.com/office/drawing/2014/main" id="{8559AF5B-F283-44AE-B59C-DC75AD70B8AC}"/>
              </a:ext>
            </a:extLst>
          </p:cNvPr>
          <p:cNvSpPr txBox="1"/>
          <p:nvPr/>
        </p:nvSpPr>
        <p:spPr>
          <a:xfrm>
            <a:off x="62752" y="22075"/>
            <a:ext cx="9565342" cy="1027974"/>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BE" altLang="pt-PT" sz="3200" b="1" dirty="0">
                <a:solidFill>
                  <a:schemeClr val="bg1"/>
                </a:solidFill>
                <a:latin typeface="Arial" panose="020B0604020202020204" pitchFamily="34" charset="0"/>
                <a:cs typeface="Arial" panose="020B0604020202020204" pitchFamily="34" charset="0"/>
              </a:rPr>
              <a:t>4. Travaux de réhabilitation/construction de digues </a:t>
            </a:r>
          </a:p>
        </p:txBody>
      </p:sp>
    </p:spTree>
    <p:extLst>
      <p:ext uri="{BB962C8B-B14F-4D97-AF65-F5344CB8AC3E}">
        <p14:creationId xmlns:p14="http://schemas.microsoft.com/office/powerpoint/2010/main" val="147742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7F8F9D45-B683-4C74-B9AB-601745FF8F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964" b="5092"/>
          <a:stretch/>
        </p:blipFill>
        <p:spPr bwMode="auto">
          <a:xfrm>
            <a:off x="4894726" y="1609139"/>
            <a:ext cx="3541059" cy="36800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Imagem 8">
            <a:extLst>
              <a:ext uri="{FF2B5EF4-FFF2-40B4-BE49-F238E27FC236}">
                <a16:creationId xmlns:a16="http://schemas.microsoft.com/office/drawing/2014/main" id="{AE297971-7F5E-45A4-8058-EDD55391CDB1}"/>
              </a:ext>
            </a:extLst>
          </p:cNvPr>
          <p:cNvPicPr>
            <a:picLocks noChangeAspect="1"/>
          </p:cNvPicPr>
          <p:nvPr/>
        </p:nvPicPr>
        <p:blipFill rotWithShape="1">
          <a:blip r:embed="rId3">
            <a:extLst>
              <a:ext uri="{28A0092B-C50C-407E-A947-70E740481C1C}">
                <a14:useLocalDpi xmlns:a14="http://schemas.microsoft.com/office/drawing/2010/main" val="0"/>
              </a:ext>
            </a:extLst>
          </a:blip>
          <a:srcRect b="21184"/>
          <a:stretch/>
        </p:blipFill>
        <p:spPr>
          <a:xfrm>
            <a:off x="8534398" y="3082863"/>
            <a:ext cx="3541059" cy="37212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aixaDeTexto 5">
            <a:extLst>
              <a:ext uri="{FF2B5EF4-FFF2-40B4-BE49-F238E27FC236}">
                <a16:creationId xmlns:a16="http://schemas.microsoft.com/office/drawing/2014/main" id="{A71E9284-78D3-4A1A-99D9-985944082DFA}"/>
              </a:ext>
            </a:extLst>
          </p:cNvPr>
          <p:cNvSpPr txBox="1"/>
          <p:nvPr/>
        </p:nvSpPr>
        <p:spPr>
          <a:xfrm>
            <a:off x="62752" y="22075"/>
            <a:ext cx="9565342" cy="1027974"/>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BE" altLang="pt-PT" sz="3200" b="1" dirty="0">
                <a:solidFill>
                  <a:schemeClr val="bg1"/>
                </a:solidFill>
                <a:latin typeface="Arial" panose="020B0604020202020204" pitchFamily="34" charset="0"/>
                <a:cs typeface="Arial" panose="020B0604020202020204" pitchFamily="34" charset="0"/>
              </a:rPr>
              <a:t>4.1. Emplacement des tuyaux/construction des régulateurs </a:t>
            </a:r>
          </a:p>
        </p:txBody>
      </p:sp>
      <p:sp>
        <p:nvSpPr>
          <p:cNvPr id="8" name="Título 1">
            <a:extLst>
              <a:ext uri="{FF2B5EF4-FFF2-40B4-BE49-F238E27FC236}">
                <a16:creationId xmlns:a16="http://schemas.microsoft.com/office/drawing/2014/main" id="{F61916DA-40D1-4EDA-800E-7615EE478370}"/>
              </a:ext>
            </a:extLst>
          </p:cNvPr>
          <p:cNvSpPr txBox="1">
            <a:spLocks/>
          </p:cNvSpPr>
          <p:nvPr/>
        </p:nvSpPr>
        <p:spPr>
          <a:xfrm>
            <a:off x="8453717" y="2366046"/>
            <a:ext cx="3621741" cy="612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pt-PT" sz="2000" b="1" dirty="0">
              <a:latin typeface="Arial" panose="020B0604020202020204" pitchFamily="34" charset="0"/>
              <a:cs typeface="Arial" panose="020B0604020202020204" pitchFamily="34" charset="0"/>
            </a:endParaRPr>
          </a:p>
        </p:txBody>
      </p:sp>
      <p:sp>
        <p:nvSpPr>
          <p:cNvPr id="10" name="Seta: Para a Direita 9">
            <a:extLst>
              <a:ext uri="{FF2B5EF4-FFF2-40B4-BE49-F238E27FC236}">
                <a16:creationId xmlns:a16="http://schemas.microsoft.com/office/drawing/2014/main" id="{76CE835C-4A09-42C2-9A14-90454ECA791D}"/>
              </a:ext>
            </a:extLst>
          </p:cNvPr>
          <p:cNvSpPr/>
          <p:nvPr/>
        </p:nvSpPr>
        <p:spPr>
          <a:xfrm>
            <a:off x="176375" y="4007055"/>
            <a:ext cx="4619738" cy="1969673"/>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Seta: Para a Direita 19">
            <a:extLst>
              <a:ext uri="{FF2B5EF4-FFF2-40B4-BE49-F238E27FC236}">
                <a16:creationId xmlns:a16="http://schemas.microsoft.com/office/drawing/2014/main" id="{CD989ECF-8469-4F1C-B488-085D6D553E41}"/>
              </a:ext>
            </a:extLst>
          </p:cNvPr>
          <p:cNvSpPr/>
          <p:nvPr/>
        </p:nvSpPr>
        <p:spPr>
          <a:xfrm>
            <a:off x="4034118" y="5376705"/>
            <a:ext cx="4401667" cy="1620374"/>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22" name="Agrupar 21">
            <a:extLst>
              <a:ext uri="{FF2B5EF4-FFF2-40B4-BE49-F238E27FC236}">
                <a16:creationId xmlns:a16="http://schemas.microsoft.com/office/drawing/2014/main" id="{8A9EF71C-32E7-4E5D-9D33-0396C9565BC7}"/>
              </a:ext>
            </a:extLst>
          </p:cNvPr>
          <p:cNvGrpSpPr/>
          <p:nvPr/>
        </p:nvGrpSpPr>
        <p:grpSpPr>
          <a:xfrm>
            <a:off x="4166286" y="5762187"/>
            <a:ext cx="3556237" cy="834532"/>
            <a:chOff x="3482580" y="1306452"/>
            <a:chExt cx="2268095" cy="1790745"/>
          </a:xfrm>
        </p:grpSpPr>
        <p:sp>
          <p:nvSpPr>
            <p:cNvPr id="26" name="Retângulo: Cantos Arredondados 25">
              <a:extLst>
                <a:ext uri="{FF2B5EF4-FFF2-40B4-BE49-F238E27FC236}">
                  <a16:creationId xmlns:a16="http://schemas.microsoft.com/office/drawing/2014/main" id="{4D77168C-B163-4E35-B359-883E8411C336}"/>
                </a:ext>
              </a:extLst>
            </p:cNvPr>
            <p:cNvSpPr/>
            <p:nvPr/>
          </p:nvSpPr>
          <p:spPr>
            <a:xfrm>
              <a:off x="3482580" y="1306452"/>
              <a:ext cx="2268095" cy="17907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tângulo: Cantos Arredondados 7">
              <a:extLst>
                <a:ext uri="{FF2B5EF4-FFF2-40B4-BE49-F238E27FC236}">
                  <a16:creationId xmlns:a16="http://schemas.microsoft.com/office/drawing/2014/main" id="{0E83A8D7-F373-4E14-8C4A-2F2DD9CD8590}"/>
                </a:ext>
              </a:extLst>
            </p:cNvPr>
            <p:cNvSpPr txBox="1"/>
            <p:nvPr/>
          </p:nvSpPr>
          <p:spPr>
            <a:xfrm>
              <a:off x="3569997" y="1766816"/>
              <a:ext cx="2081318" cy="1330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indent="0" algn="ctr">
                <a:buNone/>
              </a:pPr>
              <a:r>
                <a:rPr lang="pt-PT" b="1" dirty="0" err="1"/>
                <a:t>Construction</a:t>
              </a:r>
              <a:r>
                <a:rPr lang="pt-PT" b="1" dirty="0"/>
                <a:t> de </a:t>
              </a:r>
              <a:r>
                <a:rPr lang="pt-PT" b="1" dirty="0" err="1"/>
                <a:t>Régulateur</a:t>
              </a:r>
              <a:endParaRPr lang="pt-PT" b="1" dirty="0"/>
            </a:p>
            <a:p>
              <a:pPr marL="0" indent="0" algn="ctr">
                <a:buNone/>
              </a:pPr>
              <a:r>
                <a:rPr lang="pt-PT" dirty="0"/>
                <a:t>À partir </a:t>
              </a:r>
              <a:r>
                <a:rPr lang="pt-PT" dirty="0" err="1"/>
                <a:t>des</a:t>
              </a:r>
              <a:r>
                <a:rPr lang="pt-PT" dirty="0"/>
                <a:t> </a:t>
              </a:r>
              <a:r>
                <a:rPr lang="pt-PT" dirty="0" err="1"/>
                <a:t>mois</a:t>
              </a:r>
              <a:r>
                <a:rPr lang="pt-PT" dirty="0"/>
                <a:t> de </a:t>
              </a:r>
              <a:r>
                <a:rPr lang="pt-PT" dirty="0" err="1"/>
                <a:t>mars</a:t>
              </a:r>
              <a:r>
                <a:rPr lang="pt-PT" dirty="0"/>
                <a:t> au </a:t>
              </a:r>
              <a:r>
                <a:rPr lang="pt-PT" dirty="0" err="1"/>
                <a:t>mai</a:t>
              </a:r>
              <a:r>
                <a:rPr lang="pt-PT" dirty="0"/>
                <a:t> </a:t>
              </a:r>
            </a:p>
          </p:txBody>
        </p:sp>
      </p:grpSp>
      <p:grpSp>
        <p:nvGrpSpPr>
          <p:cNvPr id="31" name="Agrupar 30">
            <a:extLst>
              <a:ext uri="{FF2B5EF4-FFF2-40B4-BE49-F238E27FC236}">
                <a16:creationId xmlns:a16="http://schemas.microsoft.com/office/drawing/2014/main" id="{F3050FFF-BAE9-43BB-820B-8A8AE1BA58C9}"/>
              </a:ext>
            </a:extLst>
          </p:cNvPr>
          <p:cNvGrpSpPr/>
          <p:nvPr/>
        </p:nvGrpSpPr>
        <p:grpSpPr>
          <a:xfrm>
            <a:off x="394446" y="4447526"/>
            <a:ext cx="3135464" cy="1088737"/>
            <a:chOff x="3482580" y="1178302"/>
            <a:chExt cx="2268095" cy="2006312"/>
          </a:xfrm>
        </p:grpSpPr>
        <p:sp>
          <p:nvSpPr>
            <p:cNvPr id="32" name="Retângulo: Cantos Arredondados 31">
              <a:extLst>
                <a:ext uri="{FF2B5EF4-FFF2-40B4-BE49-F238E27FC236}">
                  <a16:creationId xmlns:a16="http://schemas.microsoft.com/office/drawing/2014/main" id="{FF1995E3-D439-46FF-973C-2629D5E36490}"/>
                </a:ext>
              </a:extLst>
            </p:cNvPr>
            <p:cNvSpPr/>
            <p:nvPr/>
          </p:nvSpPr>
          <p:spPr>
            <a:xfrm>
              <a:off x="3482580" y="1306452"/>
              <a:ext cx="2268095" cy="17907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tângulo: Cantos Arredondados 7">
              <a:extLst>
                <a:ext uri="{FF2B5EF4-FFF2-40B4-BE49-F238E27FC236}">
                  <a16:creationId xmlns:a16="http://schemas.microsoft.com/office/drawing/2014/main" id="{F3D870F6-BFE9-47C6-B585-FB16B7AD1043}"/>
                </a:ext>
              </a:extLst>
            </p:cNvPr>
            <p:cNvSpPr txBox="1"/>
            <p:nvPr/>
          </p:nvSpPr>
          <p:spPr>
            <a:xfrm>
              <a:off x="3569997" y="1178302"/>
              <a:ext cx="2093261" cy="20063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indent="0" algn="ctr">
                <a:buNone/>
              </a:pPr>
              <a:r>
                <a:rPr lang="pt-PT" b="1" dirty="0" err="1"/>
                <a:t>L’installation</a:t>
              </a:r>
              <a:r>
                <a:rPr lang="pt-PT" b="1" dirty="0"/>
                <a:t> </a:t>
              </a:r>
              <a:r>
                <a:rPr lang="pt-PT" b="1" dirty="0" err="1"/>
                <a:t>des</a:t>
              </a:r>
              <a:r>
                <a:rPr lang="pt-PT" b="1" dirty="0"/>
                <a:t> </a:t>
              </a:r>
              <a:r>
                <a:rPr lang="pt-PT" b="1" dirty="0" err="1"/>
                <a:t>Tuyaux</a:t>
              </a:r>
              <a:r>
                <a:rPr lang="pt-PT" b="1" dirty="0"/>
                <a:t> PVC</a:t>
              </a:r>
            </a:p>
            <a:p>
              <a:pPr marL="0" indent="0" algn="ctr">
                <a:buNone/>
              </a:pPr>
              <a:r>
                <a:rPr lang="pt-PT" b="1" dirty="0"/>
                <a:t> </a:t>
              </a:r>
              <a:r>
                <a:rPr lang="pt-PT" dirty="0" err="1"/>
                <a:t>juin</a:t>
              </a:r>
              <a:r>
                <a:rPr lang="pt-PT" dirty="0"/>
                <a:t> </a:t>
              </a:r>
              <a:r>
                <a:rPr lang="pt-PT" dirty="0" err="1"/>
                <a:t>jusqu’au</a:t>
              </a:r>
              <a:r>
                <a:rPr lang="pt-PT" dirty="0"/>
                <a:t> </a:t>
              </a:r>
              <a:r>
                <a:rPr lang="pt-PT" dirty="0" err="1"/>
                <a:t>deuxième</a:t>
              </a:r>
              <a:r>
                <a:rPr lang="pt-PT" dirty="0"/>
                <a:t> </a:t>
              </a:r>
              <a:r>
                <a:rPr lang="pt-PT" dirty="0" err="1"/>
                <a:t>semaine</a:t>
              </a:r>
              <a:r>
                <a:rPr lang="pt-PT" dirty="0"/>
                <a:t> de </a:t>
              </a:r>
              <a:r>
                <a:rPr lang="pt-PT" dirty="0" err="1"/>
                <a:t>juillet</a:t>
              </a:r>
              <a:endParaRPr lang="pt-PT" dirty="0"/>
            </a:p>
          </p:txBody>
        </p:sp>
      </p:grpSp>
      <p:sp>
        <p:nvSpPr>
          <p:cNvPr id="34" name="Retângulo 33">
            <a:extLst>
              <a:ext uri="{FF2B5EF4-FFF2-40B4-BE49-F238E27FC236}">
                <a16:creationId xmlns:a16="http://schemas.microsoft.com/office/drawing/2014/main" id="{9D71EF2B-90E8-47B0-ADFD-F808E150F176}"/>
              </a:ext>
            </a:extLst>
          </p:cNvPr>
          <p:cNvSpPr/>
          <p:nvPr/>
        </p:nvSpPr>
        <p:spPr>
          <a:xfrm>
            <a:off x="989214" y="4049561"/>
            <a:ext cx="2261254" cy="342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q"/>
            </a:pPr>
            <a:r>
              <a:rPr lang="pt-PT" sz="4000" b="1" dirty="0"/>
              <a:t> </a:t>
            </a:r>
            <a:r>
              <a:rPr lang="pt-PT" sz="3200" b="1" dirty="0" err="1"/>
              <a:t>Période</a:t>
            </a:r>
            <a:endParaRPr lang="pt-PT" sz="4000" b="1" dirty="0"/>
          </a:p>
        </p:txBody>
      </p:sp>
      <p:sp>
        <p:nvSpPr>
          <p:cNvPr id="35" name="Retângulo 34">
            <a:extLst>
              <a:ext uri="{FF2B5EF4-FFF2-40B4-BE49-F238E27FC236}">
                <a16:creationId xmlns:a16="http://schemas.microsoft.com/office/drawing/2014/main" id="{04DF6385-2FE1-4ED5-AAB1-9694F6E08B2A}"/>
              </a:ext>
            </a:extLst>
          </p:cNvPr>
          <p:cNvSpPr/>
          <p:nvPr/>
        </p:nvSpPr>
        <p:spPr>
          <a:xfrm>
            <a:off x="8606112" y="1476132"/>
            <a:ext cx="3541059" cy="33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Arial" panose="020B0604020202020204" pitchFamily="34" charset="0"/>
                <a:cs typeface="Arial" panose="020B0604020202020204" pitchFamily="34" charset="0"/>
              </a:rPr>
              <a:t>Construction du régulateur</a:t>
            </a:r>
            <a:r>
              <a:rPr lang="pt-PT" sz="2000" b="1" dirty="0">
                <a:latin typeface="Arial" panose="020B0604020202020204" pitchFamily="34" charset="0"/>
                <a:cs typeface="Arial" panose="020B0604020202020204" pitchFamily="34" charset="0"/>
              </a:rPr>
              <a:t> </a:t>
            </a:r>
          </a:p>
        </p:txBody>
      </p:sp>
      <p:sp>
        <p:nvSpPr>
          <p:cNvPr id="36" name="Retângulo 35">
            <a:extLst>
              <a:ext uri="{FF2B5EF4-FFF2-40B4-BE49-F238E27FC236}">
                <a16:creationId xmlns:a16="http://schemas.microsoft.com/office/drawing/2014/main" id="{69328949-77C5-4091-81B8-FC01A92594E3}"/>
              </a:ext>
            </a:extLst>
          </p:cNvPr>
          <p:cNvSpPr/>
          <p:nvPr/>
        </p:nvSpPr>
        <p:spPr>
          <a:xfrm>
            <a:off x="4796113" y="1077853"/>
            <a:ext cx="3809999" cy="337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Arial" panose="020B0604020202020204" pitchFamily="34" charset="0"/>
                <a:cs typeface="Arial" panose="020B0604020202020204" pitchFamily="34" charset="0"/>
              </a:rPr>
              <a:t>Placement de tuyaux en PVC </a:t>
            </a:r>
            <a:endParaRPr lang="pt-PT" sz="2000" b="1" dirty="0">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156655A8-6430-7082-F89E-2AC3FBD0BC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38"/>
          <a:stretch/>
        </p:blipFill>
        <p:spPr bwMode="auto">
          <a:xfrm>
            <a:off x="989214" y="1580820"/>
            <a:ext cx="2839544" cy="1462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3" name="CaixaDeTexto 8">
            <a:extLst>
              <a:ext uri="{FF2B5EF4-FFF2-40B4-BE49-F238E27FC236}">
                <a16:creationId xmlns:a16="http://schemas.microsoft.com/office/drawing/2014/main" id="{1A010216-2AC3-EB5B-7301-2D3AB44E9362}"/>
              </a:ext>
            </a:extLst>
          </p:cNvPr>
          <p:cNvSpPr txBox="1"/>
          <p:nvPr/>
        </p:nvSpPr>
        <p:spPr>
          <a:xfrm>
            <a:off x="138593" y="3144125"/>
            <a:ext cx="461973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fr-FR" sz="1200"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sz="1200" b="1" dirty="0" err="1">
                <a:solidFill>
                  <a:srgbClr val="002060"/>
                </a:solidFill>
                <a:latin typeface="Arial" panose="020B0604020202020204" pitchFamily="34" charset="0"/>
                <a:ea typeface="Calibri" panose="020F0502020204030204" pitchFamily="34" charset="0"/>
                <a:cs typeface="Sylfaen" panose="010A0502050306030303" pitchFamily="18" charset="0"/>
              </a:rPr>
              <a:t>Canoa</a:t>
            </a:r>
            <a:r>
              <a:rPr lang="fr-FR" sz="1200" b="1" dirty="0">
                <a:solidFill>
                  <a:schemeClr val="accent2"/>
                </a:solidFill>
                <a:latin typeface="Arial" panose="020B0604020202020204" pitchFamily="34" charset="0"/>
                <a:ea typeface="Calibri" panose="020F0502020204030204" pitchFamily="34" charset="0"/>
                <a:cs typeface="Sylfaen" panose="010A0502050306030303" pitchFamily="18" charset="0"/>
              </a:rPr>
              <a:t> » </a:t>
            </a:r>
            <a:r>
              <a:rPr lang="fr-FR" sz="1200" dirty="0">
                <a:solidFill>
                  <a:schemeClr val="accent2"/>
                </a:solidFill>
                <a:latin typeface="Arial" panose="020B0604020202020204" pitchFamily="34" charset="0"/>
                <a:ea typeface="Calibri" panose="020F0502020204030204" pitchFamily="34" charset="0"/>
                <a:cs typeface="Sylfaen" panose="010A0502050306030303" pitchFamily="18" charset="0"/>
              </a:rPr>
              <a:t>c’est un bois d’arbre coupée et creusée en forme de </a:t>
            </a:r>
            <a:r>
              <a:rPr lang="fr-FR" sz="1200" dirty="0" err="1">
                <a:solidFill>
                  <a:schemeClr val="accent2"/>
                </a:solidFill>
                <a:latin typeface="Arial" panose="020B0604020202020204" pitchFamily="34" charset="0"/>
                <a:ea typeface="Calibri" panose="020F0502020204030204" pitchFamily="34" charset="0"/>
                <a:cs typeface="Sylfaen" panose="010A0502050306030303" pitchFamily="18" charset="0"/>
              </a:rPr>
              <a:t>canoa</a:t>
            </a:r>
            <a:r>
              <a:rPr lang="fr-FR" sz="1200" dirty="0">
                <a:solidFill>
                  <a:schemeClr val="accent2"/>
                </a:solidFill>
                <a:latin typeface="Arial" panose="020B0604020202020204" pitchFamily="34" charset="0"/>
                <a:ea typeface="Calibri" panose="020F0502020204030204" pitchFamily="34" charset="0"/>
                <a:cs typeface="Sylfaen" panose="010A0502050306030303" pitchFamily="18" charset="0"/>
              </a:rPr>
              <a:t> pour ensuite l’installer sur la digue pour gestion de l’eau qui peut avoir une durée maximum 2 ans. Avec les tuyaux PVC la coupure des arbres a diminué  </a:t>
            </a:r>
            <a:endParaRPr lang="pt-PT" sz="1600" b="1" u="sng" dirty="0">
              <a:solidFill>
                <a:schemeClr val="accent2"/>
              </a:solidFill>
            </a:endParaRPr>
          </a:p>
        </p:txBody>
      </p:sp>
      <p:sp>
        <p:nvSpPr>
          <p:cNvPr id="14" name="CaixaDeTexto 8">
            <a:extLst>
              <a:ext uri="{FF2B5EF4-FFF2-40B4-BE49-F238E27FC236}">
                <a16:creationId xmlns:a16="http://schemas.microsoft.com/office/drawing/2014/main" id="{48276129-43E7-5EFC-BF5A-FF886D2A3E16}"/>
              </a:ext>
            </a:extLst>
          </p:cNvPr>
          <p:cNvSpPr txBox="1"/>
          <p:nvPr/>
        </p:nvSpPr>
        <p:spPr>
          <a:xfrm>
            <a:off x="8696281" y="1881283"/>
            <a:ext cx="3380483" cy="10464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fr-FR" sz="1200"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sz="1200" b="1" dirty="0">
                <a:solidFill>
                  <a:srgbClr val="002060"/>
                </a:solidFill>
                <a:latin typeface="Arial" panose="020B0604020202020204" pitchFamily="34" charset="0"/>
                <a:ea typeface="Calibri" panose="020F0502020204030204" pitchFamily="34" charset="0"/>
                <a:cs typeface="Sylfaen" panose="010A0502050306030303" pitchFamily="18" charset="0"/>
              </a:rPr>
              <a:t>Régulateur/Petit barrage</a:t>
            </a:r>
            <a:r>
              <a:rPr lang="fr-FR" sz="1200"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sz="1400"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sz="1200" dirty="0">
                <a:solidFill>
                  <a:schemeClr val="accent2"/>
                </a:solidFill>
                <a:latin typeface="Arial" panose="020B0604020202020204" pitchFamily="34" charset="0"/>
                <a:ea typeface="Calibri" panose="020F0502020204030204" pitchFamily="34" charset="0"/>
                <a:cs typeface="Sylfaen" panose="010A0502050306030303" pitchFamily="18" charset="0"/>
              </a:rPr>
              <a:t>construit sur la digue de ceinture dans la rizière de mangrove type traditionnel - une innovation - il sert pour évacuer des eaux l’excèdent pour éviter des inondations au niveau de bolanha.</a:t>
            </a:r>
            <a:endParaRPr lang="pt-PT" u="sng" dirty="0">
              <a:solidFill>
                <a:schemeClr val="accent2"/>
              </a:solidFill>
            </a:endParaRPr>
          </a:p>
        </p:txBody>
      </p:sp>
    </p:spTree>
    <p:extLst>
      <p:ext uri="{BB962C8B-B14F-4D97-AF65-F5344CB8AC3E}">
        <p14:creationId xmlns:p14="http://schemas.microsoft.com/office/powerpoint/2010/main" val="3097696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1950610-2AA6-41BF-A4CA-BD985E355EAF}"/>
              </a:ext>
            </a:extLst>
          </p:cNvPr>
          <p:cNvSpPr txBox="1"/>
          <p:nvPr/>
        </p:nvSpPr>
        <p:spPr>
          <a:xfrm>
            <a:off x="62753" y="22075"/>
            <a:ext cx="2752166" cy="560153"/>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FR" altLang="pt-PT" sz="3200" b="1" dirty="0">
                <a:solidFill>
                  <a:schemeClr val="bg1"/>
                </a:solidFill>
                <a:latin typeface="Arial" panose="020B0604020202020204" pitchFamily="34" charset="0"/>
                <a:cs typeface="Arial" panose="020B0604020202020204" pitchFamily="34" charset="0"/>
              </a:rPr>
              <a:t>5. Labour</a:t>
            </a:r>
            <a:endParaRPr lang="fr-BE" altLang="pt-PT" sz="3200" b="1" dirty="0">
              <a:solidFill>
                <a:schemeClr val="bg1"/>
              </a:solidFill>
              <a:latin typeface="Arial" panose="020B0604020202020204" pitchFamily="34" charset="0"/>
              <a:cs typeface="Arial" panose="020B0604020202020204" pitchFamily="34" charset="0"/>
            </a:endParaRPr>
          </a:p>
        </p:txBody>
      </p:sp>
      <p:graphicFrame>
        <p:nvGraphicFramePr>
          <p:cNvPr id="5" name="Diagrama 4">
            <a:extLst>
              <a:ext uri="{FF2B5EF4-FFF2-40B4-BE49-F238E27FC236}">
                <a16:creationId xmlns:a16="http://schemas.microsoft.com/office/drawing/2014/main" id="{CC047165-1528-4A1F-BBA4-2084EF9DE2B2}"/>
              </a:ext>
            </a:extLst>
          </p:cNvPr>
          <p:cNvGraphicFramePr/>
          <p:nvPr>
            <p:extLst>
              <p:ext uri="{D42A27DB-BD31-4B8C-83A1-F6EECF244321}">
                <p14:modId xmlns:p14="http://schemas.microsoft.com/office/powerpoint/2010/main" val="2736942821"/>
              </p:ext>
            </p:extLst>
          </p:nvPr>
        </p:nvGraphicFramePr>
        <p:xfrm>
          <a:off x="618566" y="1501592"/>
          <a:ext cx="11465858" cy="3939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ângulo 7">
            <a:extLst>
              <a:ext uri="{FF2B5EF4-FFF2-40B4-BE49-F238E27FC236}">
                <a16:creationId xmlns:a16="http://schemas.microsoft.com/office/drawing/2014/main" id="{F02995F7-0EF0-4E3C-AEC1-150822F30501}"/>
              </a:ext>
            </a:extLst>
          </p:cNvPr>
          <p:cNvSpPr/>
          <p:nvPr/>
        </p:nvSpPr>
        <p:spPr>
          <a:xfrm>
            <a:off x="2983004" y="1210983"/>
            <a:ext cx="5739655" cy="1209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latin typeface="Arial" panose="020B0604020202020204" pitchFamily="34" charset="0"/>
                <a:cs typeface="Arial" panose="020B0604020202020204" pitchFamily="34" charset="0"/>
              </a:rPr>
              <a:t>Après la construction des infrastructures hydrauliques (digue de ceinture/parcellement)</a:t>
            </a:r>
            <a:r>
              <a:rPr lang="pt-PT" sz="2800" b="1" dirty="0">
                <a:latin typeface="Arial" panose="020B0604020202020204" pitchFamily="34" charset="0"/>
                <a:cs typeface="Arial" panose="020B0604020202020204" pitchFamily="34" charset="0"/>
              </a:rPr>
              <a:t> </a:t>
            </a:r>
          </a:p>
        </p:txBody>
      </p:sp>
      <p:pic>
        <p:nvPicPr>
          <p:cNvPr id="6" name="Imagem 5">
            <a:extLst>
              <a:ext uri="{FF2B5EF4-FFF2-40B4-BE49-F238E27FC236}">
                <a16:creationId xmlns:a16="http://schemas.microsoft.com/office/drawing/2014/main" id="{87589003-911D-4A9F-9AFF-37D9236DF3D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308" y="4543755"/>
            <a:ext cx="3954221" cy="22245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B/>
          </a:sp3d>
        </p:spPr>
      </p:pic>
      <p:pic>
        <p:nvPicPr>
          <p:cNvPr id="7" name="Imagem 6">
            <a:extLst>
              <a:ext uri="{FF2B5EF4-FFF2-40B4-BE49-F238E27FC236}">
                <a16:creationId xmlns:a16="http://schemas.microsoft.com/office/drawing/2014/main" id="{12BD99C8-8A25-4FAD-83C1-8345633DF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987"/>
          <a:stretch/>
        </p:blipFill>
        <p:spPr bwMode="auto">
          <a:xfrm flipH="1">
            <a:off x="4625789" y="4547362"/>
            <a:ext cx="1631575" cy="2236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a:extLst>
            <a:ext uri="{53640926-AAD7-44D8-BBD7-CCE9431645EC}">
              <a14:shadowObscured xmlns:a14="http://schemas.microsoft.com/office/drawing/2010/main"/>
            </a:ext>
          </a:extLst>
        </p:spPr>
      </p:pic>
      <p:sp>
        <p:nvSpPr>
          <p:cNvPr id="9" name="CaixaDeTexto 8">
            <a:extLst>
              <a:ext uri="{FF2B5EF4-FFF2-40B4-BE49-F238E27FC236}">
                <a16:creationId xmlns:a16="http://schemas.microsoft.com/office/drawing/2014/main" id="{FD4CB8F9-8215-421B-9606-C975516ECE24}"/>
              </a:ext>
            </a:extLst>
          </p:cNvPr>
          <p:cNvSpPr txBox="1"/>
          <p:nvPr/>
        </p:nvSpPr>
        <p:spPr>
          <a:xfrm>
            <a:off x="6562165" y="5343193"/>
            <a:ext cx="5378823"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 </a:t>
            </a:r>
            <a:r>
              <a:rPr lang="fr-FR" b="1" dirty="0">
                <a:solidFill>
                  <a:srgbClr val="002060"/>
                </a:solidFill>
                <a:latin typeface="Arial" panose="020B0604020202020204" pitchFamily="34" charset="0"/>
                <a:ea typeface="Calibri" panose="020F0502020204030204" pitchFamily="34" charset="0"/>
                <a:cs typeface="Sylfaen" panose="010A0502050306030303" pitchFamily="18" charset="0"/>
              </a:rPr>
              <a:t>Araire</a:t>
            </a:r>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 » </a:t>
            </a:r>
            <a:r>
              <a:rPr lang="fr-FR" dirty="0">
                <a:solidFill>
                  <a:schemeClr val="accent2"/>
                </a:solidFill>
                <a:latin typeface="Arial" panose="020B0604020202020204" pitchFamily="34" charset="0"/>
                <a:ea typeface="Calibri" panose="020F0502020204030204" pitchFamily="34" charset="0"/>
                <a:cs typeface="Sylfaen" panose="010A0502050306030303" pitchFamily="18" charset="0"/>
              </a:rPr>
              <a:t>o</a:t>
            </a:r>
            <a:r>
              <a:rPr lang="fr-FR" sz="1800" dirty="0">
                <a:solidFill>
                  <a:schemeClr val="accent2"/>
                </a:solidFill>
                <a:effectLst/>
                <a:latin typeface="Arial" panose="020B0604020202020204" pitchFamily="34" charset="0"/>
                <a:ea typeface="Calibri" panose="020F0502020204030204" pitchFamily="34" charset="0"/>
                <a:cs typeface="Sylfaen" panose="010A0502050306030303" pitchFamily="18" charset="0"/>
              </a:rPr>
              <a:t>util traditionnel de culture de riz. La technique de montage de briques d’argile à travers </a:t>
            </a:r>
          </a:p>
          <a:p>
            <a:r>
              <a:rPr lang="fr-FR" sz="1800" dirty="0">
                <a:solidFill>
                  <a:schemeClr val="accent2"/>
                </a:solidFill>
                <a:effectLst/>
                <a:latin typeface="Arial" panose="020B0604020202020204" pitchFamily="34" charset="0"/>
                <a:ea typeface="Calibri" panose="020F0502020204030204" pitchFamily="34" charset="0"/>
                <a:cs typeface="Sylfaen" panose="010A0502050306030303" pitchFamily="18" charset="0"/>
              </a:rPr>
              <a:t>de cet outil est appelée </a:t>
            </a:r>
            <a:r>
              <a:rPr lang="fr-FR" sz="1800" b="1" u="sng" dirty="0">
                <a:solidFill>
                  <a:schemeClr val="accent2"/>
                </a:solidFill>
                <a:effectLst/>
                <a:latin typeface="Arial" panose="020B0604020202020204" pitchFamily="34" charset="0"/>
                <a:ea typeface="Calibri" panose="020F0502020204030204" pitchFamily="34" charset="0"/>
                <a:cs typeface="Sylfaen" panose="010A0502050306030303" pitchFamily="18" charset="0"/>
              </a:rPr>
              <a:t>culture sur billons</a:t>
            </a:r>
            <a:endParaRPr lang="pt-PT" b="1" u="sng" dirty="0">
              <a:solidFill>
                <a:schemeClr val="accent2"/>
              </a:solidFill>
            </a:endParaRPr>
          </a:p>
        </p:txBody>
      </p:sp>
    </p:spTree>
    <p:extLst>
      <p:ext uri="{BB962C8B-B14F-4D97-AF65-F5344CB8AC3E}">
        <p14:creationId xmlns:p14="http://schemas.microsoft.com/office/powerpoint/2010/main" val="619017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C047165-1528-4A1F-BBA4-2084EF9DE2B2}"/>
              </a:ext>
            </a:extLst>
          </p:cNvPr>
          <p:cNvGraphicFramePr/>
          <p:nvPr>
            <p:extLst>
              <p:ext uri="{D42A27DB-BD31-4B8C-83A1-F6EECF244321}">
                <p14:modId xmlns:p14="http://schemas.microsoft.com/office/powerpoint/2010/main" val="2226904562"/>
              </p:ext>
            </p:extLst>
          </p:nvPr>
        </p:nvGraphicFramePr>
        <p:xfrm>
          <a:off x="152401" y="1622611"/>
          <a:ext cx="11465858" cy="4114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ângulo 7">
            <a:extLst>
              <a:ext uri="{FF2B5EF4-FFF2-40B4-BE49-F238E27FC236}">
                <a16:creationId xmlns:a16="http://schemas.microsoft.com/office/drawing/2014/main" id="{F02995F7-0EF0-4E3C-AEC1-150822F30501}"/>
              </a:ext>
            </a:extLst>
          </p:cNvPr>
          <p:cNvSpPr/>
          <p:nvPr/>
        </p:nvSpPr>
        <p:spPr>
          <a:xfrm>
            <a:off x="3225052" y="1094440"/>
            <a:ext cx="5694831" cy="1209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dirty="0">
                <a:latin typeface="Arial" panose="020B0604020202020204" pitchFamily="34" charset="0"/>
                <a:cs typeface="Arial" panose="020B0604020202020204" pitchFamily="34" charset="0"/>
              </a:rPr>
              <a:t>Après de labourer le sol, il faut noter que pour désaliniser le périmètre il est nécessaire de faire la gestion de l’eau de la pluie</a:t>
            </a:r>
            <a:endParaRPr lang="pt-PT" sz="2000" b="1" dirty="0">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AC834F14-F20E-4EE8-9BFE-872650611ACE}"/>
              </a:ext>
            </a:extLst>
          </p:cNvPr>
          <p:cNvSpPr txBox="1"/>
          <p:nvPr/>
        </p:nvSpPr>
        <p:spPr>
          <a:xfrm>
            <a:off x="62752" y="22075"/>
            <a:ext cx="7512424" cy="560153"/>
          </a:xfrm>
          <a:prstGeom prst="rect">
            <a:avLst/>
          </a:prstGeom>
          <a:noFill/>
        </p:spPr>
        <p:txBody>
          <a:bodyPr wrap="square">
            <a:spAutoFit/>
          </a:bodyPr>
          <a:lstStyle/>
          <a:p>
            <a:pPr eaLnBrk="1">
              <a:lnSpc>
                <a:spcPct val="95000"/>
              </a:lnSpc>
              <a:buClr>
                <a:srgbClr val="000000"/>
              </a:buClr>
              <a:buSzPct val="45000"/>
              <a:buFont typeface="Wingdings" panose="05000000000000000000" pitchFamily="2" charset="2"/>
              <a:buNone/>
            </a:pPr>
            <a:r>
              <a:rPr lang="fr-FR" altLang="pt-PT" sz="3200" b="1" dirty="0">
                <a:solidFill>
                  <a:schemeClr val="bg1"/>
                </a:solidFill>
                <a:latin typeface="Arial" panose="020B0604020202020204" pitchFamily="34" charset="0"/>
                <a:cs typeface="Arial" panose="020B0604020202020204" pitchFamily="34" charset="0"/>
              </a:rPr>
              <a:t>6. Gestion de l’eau pluviale et le semi</a:t>
            </a:r>
            <a:r>
              <a:rPr lang="fr-BE" altLang="pt-PT" sz="3200" b="1" dirty="0">
                <a:solidFill>
                  <a:schemeClr val="bg1"/>
                </a:solidFill>
                <a:latin typeface="Arial" panose="020B0604020202020204" pitchFamily="34" charset="0"/>
                <a:cs typeface="Arial" panose="020B0604020202020204" pitchFamily="34" charset="0"/>
              </a:rPr>
              <a:t> </a:t>
            </a:r>
          </a:p>
        </p:txBody>
      </p:sp>
      <p:pic>
        <p:nvPicPr>
          <p:cNvPr id="11" name="Imagem 10">
            <a:extLst>
              <a:ext uri="{FF2B5EF4-FFF2-40B4-BE49-F238E27FC236}">
                <a16:creationId xmlns:a16="http://schemas.microsoft.com/office/drawing/2014/main" id="{4717BEE4-7558-4943-8733-987E81628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53" r="3670"/>
          <a:stretch/>
        </p:blipFill>
        <p:spPr bwMode="auto">
          <a:xfrm>
            <a:off x="304800" y="5046528"/>
            <a:ext cx="2662517" cy="1789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53640926-AAD7-44D8-BBD7-CCE9431645EC}">
              <a14:shadowObscured xmlns:a14="http://schemas.microsoft.com/office/drawing/2010/main"/>
            </a:ext>
          </a:extLst>
        </p:spPr>
      </p:pic>
      <p:pic>
        <p:nvPicPr>
          <p:cNvPr id="12" name="Image 4">
            <a:extLst>
              <a:ext uri="{FF2B5EF4-FFF2-40B4-BE49-F238E27FC236}">
                <a16:creationId xmlns:a16="http://schemas.microsoft.com/office/drawing/2014/main" id="{B6DF3FE4-67D9-4758-ADF7-E927C82337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67" b="8874"/>
          <a:stretch/>
        </p:blipFill>
        <p:spPr bwMode="auto">
          <a:xfrm>
            <a:off x="3030066" y="5144285"/>
            <a:ext cx="2474258" cy="169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53640926-AAD7-44D8-BBD7-CCE9431645EC}">
              <a14:shadowObscured xmlns:a14="http://schemas.microsoft.com/office/drawing/2010/main"/>
            </a:ext>
          </a:extLst>
        </p:spPr>
      </p:pic>
      <p:pic>
        <p:nvPicPr>
          <p:cNvPr id="13" name="Imagem 12">
            <a:extLst>
              <a:ext uri="{FF2B5EF4-FFF2-40B4-BE49-F238E27FC236}">
                <a16:creationId xmlns:a16="http://schemas.microsoft.com/office/drawing/2014/main" id="{528B068C-4AB4-43E3-9A15-6446AADF1AF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2947" y="5144285"/>
            <a:ext cx="2662517" cy="1713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
        <p:nvSpPr>
          <p:cNvPr id="14" name="CaixaDeTexto 13">
            <a:extLst>
              <a:ext uri="{FF2B5EF4-FFF2-40B4-BE49-F238E27FC236}">
                <a16:creationId xmlns:a16="http://schemas.microsoft.com/office/drawing/2014/main" id="{CC5EAF50-A66D-4AC5-A397-F74F77190040}"/>
              </a:ext>
            </a:extLst>
          </p:cNvPr>
          <p:cNvSpPr txBox="1"/>
          <p:nvPr/>
        </p:nvSpPr>
        <p:spPr>
          <a:xfrm>
            <a:off x="9386040" y="5504330"/>
            <a:ext cx="275217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b="1" dirty="0">
                <a:solidFill>
                  <a:schemeClr val="accent2"/>
                </a:solidFill>
                <a:latin typeface="Arial" panose="020B0604020202020204" pitchFamily="34" charset="0"/>
                <a:ea typeface="Calibri" panose="020F0502020204030204" pitchFamily="34" charset="0"/>
                <a:cs typeface="Sylfaen" panose="010A0502050306030303" pitchFamily="18" charset="0"/>
              </a:rPr>
              <a:t>Outil utilisé pour faire le repiquage de riz</a:t>
            </a:r>
            <a:endParaRPr lang="pt-PT" b="1" u="sng" dirty="0">
              <a:solidFill>
                <a:schemeClr val="accent2"/>
              </a:solidFill>
            </a:endParaRPr>
          </a:p>
        </p:txBody>
      </p:sp>
      <p:pic>
        <p:nvPicPr>
          <p:cNvPr id="15" name="Imagem 14">
            <a:extLst>
              <a:ext uri="{FF2B5EF4-FFF2-40B4-BE49-F238E27FC236}">
                <a16:creationId xmlns:a16="http://schemas.microsoft.com/office/drawing/2014/main" id="{BD4D9A5E-7F3B-43F1-AB28-15044764F934}"/>
              </a:ext>
            </a:extLst>
          </p:cNvPr>
          <p:cNvPicPr>
            <a:picLocks noChangeAspect="1"/>
          </p:cNvPicPr>
          <p:nvPr/>
        </p:nvPicPr>
        <p:blipFill rotWithShape="1">
          <a:blip r:embed="rId10">
            <a:extLst>
              <a:ext uri="{28A0092B-C50C-407E-A947-70E740481C1C}">
                <a14:useLocalDpi xmlns:a14="http://schemas.microsoft.com/office/drawing/2010/main" val="0"/>
              </a:ext>
            </a:extLst>
          </a:blip>
          <a:srcRect b="15191"/>
          <a:stretch/>
        </p:blipFill>
        <p:spPr bwMode="auto">
          <a:xfrm>
            <a:off x="8919883" y="224119"/>
            <a:ext cx="3326360" cy="2474259"/>
          </a:xfrm>
          <a:prstGeom prst="rect">
            <a:avLst/>
          </a:prstGeom>
          <a:ln>
            <a:noFill/>
          </a:ln>
          <a:effectLst>
            <a:softEdge rad="112500"/>
          </a:effectLst>
          <a:extLst>
            <a:ext uri="{53640926-AAD7-44D8-BBD7-CCE9431645EC}">
              <a14:shadowObscured xmlns:a14="http://schemas.microsoft.com/office/drawing/2010/main"/>
            </a:ext>
          </a:extLst>
        </p:spPr>
      </p:pic>
      <p:pic>
        <p:nvPicPr>
          <p:cNvPr id="16" name="Imagem 15">
            <a:extLst>
              <a:ext uri="{FF2B5EF4-FFF2-40B4-BE49-F238E27FC236}">
                <a16:creationId xmlns:a16="http://schemas.microsoft.com/office/drawing/2014/main" id="{53866B9D-6A69-4EBF-A185-B7B163C37753}"/>
              </a:ext>
            </a:extLst>
          </p:cNvPr>
          <p:cNvPicPr>
            <a:picLocks noChangeAspect="1"/>
          </p:cNvPicPr>
          <p:nvPr/>
        </p:nvPicPr>
        <p:blipFill rotWithShape="1">
          <a:blip r:embed="rId11">
            <a:extLst>
              <a:ext uri="{28A0092B-C50C-407E-A947-70E740481C1C}">
                <a14:useLocalDpi xmlns:a14="http://schemas.microsoft.com/office/drawing/2010/main" val="0"/>
              </a:ext>
            </a:extLst>
          </a:blip>
          <a:srcRect l="744" r="6275" b="9332"/>
          <a:stretch/>
        </p:blipFill>
        <p:spPr>
          <a:xfrm rot="5400000">
            <a:off x="7989991" y="5527316"/>
            <a:ext cx="1653579" cy="941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p:spPr>
      </p:pic>
    </p:spTree>
    <p:extLst>
      <p:ext uri="{BB962C8B-B14F-4D97-AF65-F5344CB8AC3E}">
        <p14:creationId xmlns:p14="http://schemas.microsoft.com/office/powerpoint/2010/main" val="313558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6839</TotalTime>
  <Words>1969</Words>
  <Application>Microsoft Office PowerPoint</Application>
  <PresentationFormat>Grand écran</PresentationFormat>
  <Paragraphs>134</Paragraphs>
  <Slides>15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Algerian</vt:lpstr>
      <vt:lpstr>Arial</vt:lpstr>
      <vt:lpstr>Arial Rounded MT Bold</vt:lpstr>
      <vt:lpstr>Bauhaus 93</vt:lpstr>
      <vt:lpstr>Calibri</vt:lpstr>
      <vt:lpstr>Calibri Light</vt:lpstr>
      <vt:lpstr>Wingdings</vt:lpstr>
      <vt:lpstr>Office Theme</vt:lpstr>
      <vt:lpstr>Présentation PowerPoint</vt:lpstr>
      <vt:lpstr>Présentation PowerPoint</vt:lpstr>
      <vt:lpstr>Présentation PowerPoint</vt:lpstr>
      <vt:lpstr>Présentation PowerPoint</vt:lpstr>
      <vt:lpstr>Méthodes de travail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(1)</vt:lpstr>
      <vt:lpstr>Conclusion (2)</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Période couverte par le PTBA</dc:title>
  <dc:creator>peter situ</dc:creator>
  <cp:lastModifiedBy>Baiole Nacia</cp:lastModifiedBy>
  <cp:revision>114</cp:revision>
  <dcterms:created xsi:type="dcterms:W3CDTF">2018-11-16T08:54:46Z</dcterms:created>
  <dcterms:modified xsi:type="dcterms:W3CDTF">2024-06-20T18:56:05Z</dcterms:modified>
</cp:coreProperties>
</file>